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3"/>
  </p:notesMasterIdLst>
  <p:sldIdLst>
    <p:sldId id="256" r:id="rId2"/>
    <p:sldId id="1306" r:id="rId3"/>
    <p:sldId id="1543" r:id="rId4"/>
    <p:sldId id="258" r:id="rId5"/>
    <p:sldId id="1341" r:id="rId6"/>
    <p:sldId id="1342" r:id="rId7"/>
    <p:sldId id="1343" r:id="rId8"/>
    <p:sldId id="1351" r:id="rId9"/>
    <p:sldId id="1345" r:id="rId10"/>
    <p:sldId id="1346" r:id="rId11"/>
    <p:sldId id="1347" r:id="rId12"/>
    <p:sldId id="1554" r:id="rId13"/>
    <p:sldId id="1555" r:id="rId14"/>
    <p:sldId id="1556" r:id="rId15"/>
    <p:sldId id="1349" r:id="rId16"/>
    <p:sldId id="1352" r:id="rId17"/>
    <p:sldId id="1353" r:id="rId18"/>
    <p:sldId id="1354" r:id="rId19"/>
    <p:sldId id="1557" r:id="rId20"/>
    <p:sldId id="1558" r:id="rId21"/>
    <p:sldId id="1356" r:id="rId22"/>
    <p:sldId id="1357" r:id="rId23"/>
    <p:sldId id="1559" r:id="rId24"/>
    <p:sldId id="1560" r:id="rId25"/>
    <p:sldId id="1561" r:id="rId26"/>
    <p:sldId id="1359" r:id="rId27"/>
    <p:sldId id="1562" r:id="rId28"/>
    <p:sldId id="1745" r:id="rId29"/>
    <p:sldId id="1746" r:id="rId30"/>
    <p:sldId id="1778" r:id="rId31"/>
    <p:sldId id="1360" r:id="rId32"/>
    <p:sldId id="411" r:id="rId33"/>
    <p:sldId id="259" r:id="rId34"/>
    <p:sldId id="1546" r:id="rId35"/>
    <p:sldId id="1547" r:id="rId36"/>
    <p:sldId id="1548" r:id="rId37"/>
    <p:sldId id="1549" r:id="rId38"/>
    <p:sldId id="1550" r:id="rId39"/>
    <p:sldId id="1551" r:id="rId40"/>
    <p:sldId id="1552" r:id="rId41"/>
    <p:sldId id="1779" r:id="rId42"/>
    <p:sldId id="1780" r:id="rId43"/>
    <p:sldId id="1781" r:id="rId44"/>
    <p:sldId id="1782" r:id="rId45"/>
    <p:sldId id="1786" r:id="rId46"/>
    <p:sldId id="1787" r:id="rId47"/>
    <p:sldId id="1788" r:id="rId48"/>
    <p:sldId id="1785" r:id="rId49"/>
    <p:sldId id="1563" r:id="rId50"/>
    <p:sldId id="265" r:id="rId51"/>
    <p:sldId id="1789" r:id="rId52"/>
    <p:sldId id="1790" r:id="rId53"/>
    <p:sldId id="1792" r:id="rId54"/>
    <p:sldId id="1793" r:id="rId55"/>
    <p:sldId id="1794" r:id="rId56"/>
    <p:sldId id="1791" r:id="rId57"/>
    <p:sldId id="1795" r:id="rId58"/>
    <p:sldId id="1311" r:id="rId59"/>
    <p:sldId id="1312" r:id="rId60"/>
    <p:sldId id="1313" r:id="rId61"/>
    <p:sldId id="1314" r:id="rId62"/>
  </p:sldIdLst>
  <p:sldSz cx="12192000" cy="6858000"/>
  <p:notesSz cx="9296400" cy="7010400"/>
  <p:custDataLst>
    <p:tags r:id="rId64"/>
  </p:custDataLst>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11" autoAdjust="0"/>
    <p:restoredTop sz="94588" autoAdjust="0"/>
  </p:normalViewPr>
  <p:slideViewPr>
    <p:cSldViewPr snapToGrid="0">
      <p:cViewPr varScale="1">
        <p:scale>
          <a:sx n="154" d="100"/>
          <a:sy n="154" d="100"/>
        </p:scale>
        <p:origin x="84" y="69"/>
      </p:cViewPr>
      <p:guideLst>
        <p:guide orient="horz" pos="2160"/>
        <p:guide pos="3840"/>
      </p:guideLst>
    </p:cSldViewPr>
  </p:slideViewPr>
  <p:outlineViewPr>
    <p:cViewPr>
      <p:scale>
        <a:sx n="33" d="100"/>
        <a:sy n="33" d="100"/>
      </p:scale>
      <p:origin x="0" y="-29214"/>
    </p:cViewPr>
  </p:outlin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D63711D6-A39D-427C-A1F8-821D3D808D1C}" type="datetimeFigureOut">
              <a:rPr lang="en-US" smtClean="0"/>
              <a:t>4/4/2019</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5</a:t>
            </a:fld>
            <a:endParaRPr lang="en-US" dirty="0"/>
          </a:p>
        </p:txBody>
      </p:sp>
    </p:spTree>
    <p:extLst>
      <p:ext uri="{BB962C8B-B14F-4D97-AF65-F5344CB8AC3E}">
        <p14:creationId xmlns:p14="http://schemas.microsoft.com/office/powerpoint/2010/main" val="2060185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14</a:t>
            </a:fld>
            <a:endParaRPr lang="en-US" dirty="0"/>
          </a:p>
        </p:txBody>
      </p:sp>
    </p:spTree>
    <p:extLst>
      <p:ext uri="{BB962C8B-B14F-4D97-AF65-F5344CB8AC3E}">
        <p14:creationId xmlns:p14="http://schemas.microsoft.com/office/powerpoint/2010/main" val="50666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15</a:t>
            </a:fld>
            <a:endParaRPr lang="en-US" dirty="0"/>
          </a:p>
        </p:txBody>
      </p:sp>
    </p:spTree>
    <p:extLst>
      <p:ext uri="{BB962C8B-B14F-4D97-AF65-F5344CB8AC3E}">
        <p14:creationId xmlns:p14="http://schemas.microsoft.com/office/powerpoint/2010/main" val="230447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16</a:t>
            </a:fld>
            <a:endParaRPr lang="en-US" dirty="0"/>
          </a:p>
        </p:txBody>
      </p:sp>
    </p:spTree>
    <p:extLst>
      <p:ext uri="{BB962C8B-B14F-4D97-AF65-F5344CB8AC3E}">
        <p14:creationId xmlns:p14="http://schemas.microsoft.com/office/powerpoint/2010/main" val="100549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17</a:t>
            </a:fld>
            <a:endParaRPr lang="en-US" dirty="0"/>
          </a:p>
        </p:txBody>
      </p:sp>
    </p:spTree>
    <p:extLst>
      <p:ext uri="{BB962C8B-B14F-4D97-AF65-F5344CB8AC3E}">
        <p14:creationId xmlns:p14="http://schemas.microsoft.com/office/powerpoint/2010/main" val="403386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18</a:t>
            </a:fld>
            <a:endParaRPr lang="en-US" dirty="0"/>
          </a:p>
        </p:txBody>
      </p:sp>
    </p:spTree>
    <p:extLst>
      <p:ext uri="{BB962C8B-B14F-4D97-AF65-F5344CB8AC3E}">
        <p14:creationId xmlns:p14="http://schemas.microsoft.com/office/powerpoint/2010/main" val="1185069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19</a:t>
            </a:fld>
            <a:endParaRPr lang="en-US" dirty="0"/>
          </a:p>
        </p:txBody>
      </p:sp>
    </p:spTree>
    <p:extLst>
      <p:ext uri="{BB962C8B-B14F-4D97-AF65-F5344CB8AC3E}">
        <p14:creationId xmlns:p14="http://schemas.microsoft.com/office/powerpoint/2010/main" val="3441422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20</a:t>
            </a:fld>
            <a:endParaRPr lang="en-US" dirty="0"/>
          </a:p>
        </p:txBody>
      </p:sp>
    </p:spTree>
    <p:extLst>
      <p:ext uri="{BB962C8B-B14F-4D97-AF65-F5344CB8AC3E}">
        <p14:creationId xmlns:p14="http://schemas.microsoft.com/office/powerpoint/2010/main" val="178385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21</a:t>
            </a:fld>
            <a:endParaRPr lang="en-US" dirty="0"/>
          </a:p>
        </p:txBody>
      </p:sp>
    </p:spTree>
    <p:extLst>
      <p:ext uri="{BB962C8B-B14F-4D97-AF65-F5344CB8AC3E}">
        <p14:creationId xmlns:p14="http://schemas.microsoft.com/office/powerpoint/2010/main" val="2572998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22</a:t>
            </a:fld>
            <a:endParaRPr lang="en-US" dirty="0"/>
          </a:p>
        </p:txBody>
      </p:sp>
    </p:spTree>
    <p:extLst>
      <p:ext uri="{BB962C8B-B14F-4D97-AF65-F5344CB8AC3E}">
        <p14:creationId xmlns:p14="http://schemas.microsoft.com/office/powerpoint/2010/main" val="58442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23</a:t>
            </a:fld>
            <a:endParaRPr lang="en-US" dirty="0"/>
          </a:p>
        </p:txBody>
      </p:sp>
    </p:spTree>
    <p:extLst>
      <p:ext uri="{BB962C8B-B14F-4D97-AF65-F5344CB8AC3E}">
        <p14:creationId xmlns:p14="http://schemas.microsoft.com/office/powerpoint/2010/main" val="248931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6</a:t>
            </a:fld>
            <a:endParaRPr lang="en-US" dirty="0"/>
          </a:p>
        </p:txBody>
      </p:sp>
    </p:spTree>
    <p:extLst>
      <p:ext uri="{BB962C8B-B14F-4D97-AF65-F5344CB8AC3E}">
        <p14:creationId xmlns:p14="http://schemas.microsoft.com/office/powerpoint/2010/main" val="586992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24</a:t>
            </a:fld>
            <a:endParaRPr lang="en-US" dirty="0"/>
          </a:p>
        </p:txBody>
      </p:sp>
    </p:spTree>
    <p:extLst>
      <p:ext uri="{BB962C8B-B14F-4D97-AF65-F5344CB8AC3E}">
        <p14:creationId xmlns:p14="http://schemas.microsoft.com/office/powerpoint/2010/main" val="4287821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25</a:t>
            </a:fld>
            <a:endParaRPr lang="en-US" dirty="0"/>
          </a:p>
        </p:txBody>
      </p:sp>
    </p:spTree>
    <p:extLst>
      <p:ext uri="{BB962C8B-B14F-4D97-AF65-F5344CB8AC3E}">
        <p14:creationId xmlns:p14="http://schemas.microsoft.com/office/powerpoint/2010/main" val="382083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26</a:t>
            </a:fld>
            <a:endParaRPr lang="en-US" dirty="0"/>
          </a:p>
        </p:txBody>
      </p:sp>
    </p:spTree>
    <p:extLst>
      <p:ext uri="{BB962C8B-B14F-4D97-AF65-F5344CB8AC3E}">
        <p14:creationId xmlns:p14="http://schemas.microsoft.com/office/powerpoint/2010/main" val="3526616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noProof="0" dirty="0"/>
              <a:t>Introduction à l’analyse du texte</a:t>
            </a:r>
          </a:p>
          <a:p>
            <a:r>
              <a:rPr lang="fr-CA" sz="1200" b="0" i="0" kern="1200" dirty="0">
                <a:solidFill>
                  <a:schemeClr val="tx1"/>
                </a:solidFill>
                <a:effectLst/>
                <a:latin typeface="+mn-lt"/>
                <a:ea typeface="+mn-ea"/>
                <a:cs typeface="+mn-cs"/>
              </a:rPr>
              <a:t>Nous parlerons de la réduction des données à l’aide de la partie de la </a:t>
            </a:r>
            <a:r>
              <a:rPr lang="fr-CA" sz="1200" b="0" i="0" kern="1200" dirty="0" err="1">
                <a:solidFill>
                  <a:schemeClr val="tx1"/>
                </a:solidFill>
                <a:effectLst/>
                <a:latin typeface="+mn-lt"/>
                <a:ea typeface="+mn-ea"/>
                <a:cs typeface="+mn-cs"/>
              </a:rPr>
              <a:t>LNH</a:t>
            </a:r>
            <a:r>
              <a:rPr lang="fr-CA" sz="1200" b="0" i="0" kern="1200" dirty="0">
                <a:solidFill>
                  <a:schemeClr val="tx1"/>
                </a:solidFill>
                <a:effectLst/>
                <a:latin typeface="+mn-lt"/>
                <a:ea typeface="+mn-ea"/>
                <a:cs typeface="+mn-cs"/>
              </a:rPr>
              <a:t> entre les Sénateurs d’Ottawa et les Maple </a:t>
            </a:r>
            <a:r>
              <a:rPr lang="fr-CA" sz="1200" b="0" i="0" kern="1200" dirty="0" err="1">
                <a:solidFill>
                  <a:schemeClr val="tx1"/>
                </a:solidFill>
                <a:effectLst/>
                <a:latin typeface="+mn-lt"/>
                <a:ea typeface="+mn-ea"/>
                <a:cs typeface="+mn-cs"/>
              </a:rPr>
              <a:t>Leafs</a:t>
            </a:r>
            <a:r>
              <a:rPr lang="fr-CA" sz="1200" b="0" i="0" kern="1200" dirty="0">
                <a:solidFill>
                  <a:schemeClr val="tx1"/>
                </a:solidFill>
                <a:effectLst/>
                <a:latin typeface="+mn-lt"/>
                <a:ea typeface="+mn-ea"/>
                <a:cs typeface="+mn-cs"/>
              </a:rPr>
              <a:t> de Toronto le 18 février 2017.</a:t>
            </a:r>
            <a:endParaRPr lang="fr-CA" noProof="0" dirty="0"/>
          </a:p>
        </p:txBody>
      </p:sp>
      <p:sp>
        <p:nvSpPr>
          <p:cNvPr id="4" name="Slide Number Placeholder 3"/>
          <p:cNvSpPr>
            <a:spLocks noGrp="1"/>
          </p:cNvSpPr>
          <p:nvPr>
            <p:ph type="sldNum" sz="quarter" idx="10"/>
          </p:nvPr>
        </p:nvSpPr>
        <p:spPr/>
        <p:txBody>
          <a:bodyPr/>
          <a:lstStyle/>
          <a:p>
            <a:fld id="{A15C55BB-6CAD-864E-9B58-B11C36E0B9F9}" type="slidenum">
              <a:rPr lang="en-US" smtClean="0"/>
              <a:t>30</a:t>
            </a:fld>
            <a:endParaRPr lang="en-US"/>
          </a:p>
        </p:txBody>
      </p:sp>
    </p:spTree>
    <p:extLst>
      <p:ext uri="{BB962C8B-B14F-4D97-AF65-F5344CB8AC3E}">
        <p14:creationId xmlns:p14="http://schemas.microsoft.com/office/powerpoint/2010/main" val="3728841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31</a:t>
            </a:fld>
            <a:endParaRPr lang="en-US" dirty="0"/>
          </a:p>
        </p:txBody>
      </p:sp>
    </p:spTree>
    <p:extLst>
      <p:ext uri="{BB962C8B-B14F-4D97-AF65-F5344CB8AC3E}">
        <p14:creationId xmlns:p14="http://schemas.microsoft.com/office/powerpoint/2010/main" val="171211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35</a:t>
            </a:fld>
            <a:endParaRPr lang="en-US" dirty="0"/>
          </a:p>
        </p:txBody>
      </p:sp>
    </p:spTree>
    <p:extLst>
      <p:ext uri="{BB962C8B-B14F-4D97-AF65-F5344CB8AC3E}">
        <p14:creationId xmlns:p14="http://schemas.microsoft.com/office/powerpoint/2010/main" val="780328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36</a:t>
            </a:fld>
            <a:endParaRPr lang="en-US" dirty="0"/>
          </a:p>
        </p:txBody>
      </p:sp>
    </p:spTree>
    <p:extLst>
      <p:ext uri="{BB962C8B-B14F-4D97-AF65-F5344CB8AC3E}">
        <p14:creationId xmlns:p14="http://schemas.microsoft.com/office/powerpoint/2010/main" val="732559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37</a:t>
            </a:fld>
            <a:endParaRPr lang="en-US" dirty="0"/>
          </a:p>
        </p:txBody>
      </p:sp>
    </p:spTree>
    <p:extLst>
      <p:ext uri="{BB962C8B-B14F-4D97-AF65-F5344CB8AC3E}">
        <p14:creationId xmlns:p14="http://schemas.microsoft.com/office/powerpoint/2010/main" val="1595746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38</a:t>
            </a:fld>
            <a:endParaRPr lang="en-US" dirty="0"/>
          </a:p>
        </p:txBody>
      </p:sp>
    </p:spTree>
    <p:extLst>
      <p:ext uri="{BB962C8B-B14F-4D97-AF65-F5344CB8AC3E}">
        <p14:creationId xmlns:p14="http://schemas.microsoft.com/office/powerpoint/2010/main" val="1514105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39</a:t>
            </a:fld>
            <a:endParaRPr lang="en-US" dirty="0"/>
          </a:p>
        </p:txBody>
      </p:sp>
    </p:spTree>
    <p:extLst>
      <p:ext uri="{BB962C8B-B14F-4D97-AF65-F5344CB8AC3E}">
        <p14:creationId xmlns:p14="http://schemas.microsoft.com/office/powerpoint/2010/main" val="2070032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7</a:t>
            </a:fld>
            <a:endParaRPr lang="en-US" dirty="0"/>
          </a:p>
        </p:txBody>
      </p:sp>
    </p:spTree>
    <p:extLst>
      <p:ext uri="{BB962C8B-B14F-4D97-AF65-F5344CB8AC3E}">
        <p14:creationId xmlns:p14="http://schemas.microsoft.com/office/powerpoint/2010/main" val="1868259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40</a:t>
            </a:fld>
            <a:endParaRPr lang="en-US" dirty="0"/>
          </a:p>
        </p:txBody>
      </p:sp>
    </p:spTree>
    <p:extLst>
      <p:ext uri="{BB962C8B-B14F-4D97-AF65-F5344CB8AC3E}">
        <p14:creationId xmlns:p14="http://schemas.microsoft.com/office/powerpoint/2010/main" val="409649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42</a:t>
            </a:fld>
            <a:endParaRPr lang="en-US" dirty="0"/>
          </a:p>
        </p:txBody>
      </p:sp>
    </p:spTree>
    <p:extLst>
      <p:ext uri="{BB962C8B-B14F-4D97-AF65-F5344CB8AC3E}">
        <p14:creationId xmlns:p14="http://schemas.microsoft.com/office/powerpoint/2010/main" val="583999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43</a:t>
            </a:fld>
            <a:endParaRPr lang="en-US" dirty="0"/>
          </a:p>
        </p:txBody>
      </p:sp>
    </p:spTree>
    <p:extLst>
      <p:ext uri="{BB962C8B-B14F-4D97-AF65-F5344CB8AC3E}">
        <p14:creationId xmlns:p14="http://schemas.microsoft.com/office/powerpoint/2010/main" val="331426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44</a:t>
            </a:fld>
            <a:endParaRPr lang="en-US" dirty="0"/>
          </a:p>
        </p:txBody>
      </p:sp>
    </p:spTree>
    <p:extLst>
      <p:ext uri="{BB962C8B-B14F-4D97-AF65-F5344CB8AC3E}">
        <p14:creationId xmlns:p14="http://schemas.microsoft.com/office/powerpoint/2010/main" val="4258429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45</a:t>
            </a:fld>
            <a:endParaRPr lang="en-US" dirty="0"/>
          </a:p>
        </p:txBody>
      </p:sp>
    </p:spTree>
    <p:extLst>
      <p:ext uri="{BB962C8B-B14F-4D97-AF65-F5344CB8AC3E}">
        <p14:creationId xmlns:p14="http://schemas.microsoft.com/office/powerpoint/2010/main" val="2607580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46</a:t>
            </a:fld>
            <a:endParaRPr lang="en-US" dirty="0"/>
          </a:p>
        </p:txBody>
      </p:sp>
    </p:spTree>
    <p:extLst>
      <p:ext uri="{BB962C8B-B14F-4D97-AF65-F5344CB8AC3E}">
        <p14:creationId xmlns:p14="http://schemas.microsoft.com/office/powerpoint/2010/main" val="3742779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bigbookofdashboards.com</a:t>
            </a:r>
            <a:r>
              <a:rPr lang="en-US" dirty="0"/>
              <a:t>/</a:t>
            </a:r>
            <a:r>
              <a:rPr lang="en-US" dirty="0" err="1"/>
              <a:t>dashboards.html</a:t>
            </a:r>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47</a:t>
            </a:fld>
            <a:endParaRPr lang="en-US" dirty="0"/>
          </a:p>
        </p:txBody>
      </p:sp>
    </p:spTree>
    <p:extLst>
      <p:ext uri="{BB962C8B-B14F-4D97-AF65-F5344CB8AC3E}">
        <p14:creationId xmlns:p14="http://schemas.microsoft.com/office/powerpoint/2010/main" val="1456412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Ajoutez le chemin parcouru, les mesures prises; soyez redevables.</a:t>
            </a:r>
            <a:endParaRPr lang="fr-CA" baseline="0" noProof="0" dirty="0"/>
          </a:p>
          <a:p>
            <a:endParaRPr lang="fr-CA" baseline="0" noProof="0" dirty="0"/>
          </a:p>
          <a:p>
            <a:r>
              <a:rPr lang="fr-CA" noProof="0" dirty="0"/>
              <a:t>https://www.youtube.com/watch?v=FU8pF48itjI</a:t>
            </a:r>
          </a:p>
        </p:txBody>
      </p:sp>
      <p:sp>
        <p:nvSpPr>
          <p:cNvPr id="4" name="Slide Number Placeholder 3"/>
          <p:cNvSpPr>
            <a:spLocks noGrp="1"/>
          </p:cNvSpPr>
          <p:nvPr>
            <p:ph type="sldNum" sz="quarter" idx="10"/>
          </p:nvPr>
        </p:nvSpPr>
        <p:spPr/>
        <p:txBody>
          <a:bodyPr/>
          <a:lstStyle/>
          <a:p>
            <a:fld id="{3AC540EA-4263-8A4E-92FF-299F0761D7AC}" type="slidenum">
              <a:rPr lang="en-US" smtClean="0"/>
              <a:t>54</a:t>
            </a:fld>
            <a:endParaRPr lang="en-US" dirty="0"/>
          </a:p>
        </p:txBody>
      </p:sp>
    </p:spTree>
    <p:extLst>
      <p:ext uri="{BB962C8B-B14F-4D97-AF65-F5344CB8AC3E}">
        <p14:creationId xmlns:p14="http://schemas.microsoft.com/office/powerpoint/2010/main" val="380336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Ajoutez le chemin parcouru, les mesures prises; soyez redevables.</a:t>
            </a:r>
            <a:endParaRPr lang="fr-CA" baseline="0" noProof="0" dirty="0"/>
          </a:p>
          <a:p>
            <a:endParaRPr lang="fr-CA" baseline="0" noProof="0" dirty="0"/>
          </a:p>
          <a:p>
            <a:r>
              <a:rPr lang="fr-CA" noProof="0" dirty="0"/>
              <a:t>https://www.youtube.com/watch?v=FU8pF48itjI</a:t>
            </a:r>
          </a:p>
        </p:txBody>
      </p:sp>
      <p:sp>
        <p:nvSpPr>
          <p:cNvPr id="4" name="Slide Number Placeholder 3"/>
          <p:cNvSpPr>
            <a:spLocks noGrp="1"/>
          </p:cNvSpPr>
          <p:nvPr>
            <p:ph type="sldNum" sz="quarter" idx="10"/>
          </p:nvPr>
        </p:nvSpPr>
        <p:spPr/>
        <p:txBody>
          <a:bodyPr/>
          <a:lstStyle/>
          <a:p>
            <a:fld id="{3AC540EA-4263-8A4E-92FF-299F0761D7AC}" type="slidenum">
              <a:rPr lang="en-US" smtClean="0"/>
              <a:t>55</a:t>
            </a:fld>
            <a:endParaRPr lang="en-US" dirty="0"/>
          </a:p>
        </p:txBody>
      </p:sp>
    </p:spTree>
    <p:extLst>
      <p:ext uri="{BB962C8B-B14F-4D97-AF65-F5344CB8AC3E}">
        <p14:creationId xmlns:p14="http://schemas.microsoft.com/office/powerpoint/2010/main" val="380336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58</a:t>
            </a:fld>
            <a:endParaRPr lang="en-US" dirty="0"/>
          </a:p>
        </p:txBody>
      </p:sp>
    </p:spTree>
    <p:extLst>
      <p:ext uri="{BB962C8B-B14F-4D97-AF65-F5344CB8AC3E}">
        <p14:creationId xmlns:p14="http://schemas.microsoft.com/office/powerpoint/2010/main" val="385426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8</a:t>
            </a:fld>
            <a:endParaRPr lang="en-US" dirty="0"/>
          </a:p>
        </p:txBody>
      </p:sp>
    </p:spTree>
    <p:extLst>
      <p:ext uri="{BB962C8B-B14F-4D97-AF65-F5344CB8AC3E}">
        <p14:creationId xmlns:p14="http://schemas.microsoft.com/office/powerpoint/2010/main" val="3918257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59</a:t>
            </a:fld>
            <a:endParaRPr lang="en-US" dirty="0"/>
          </a:p>
        </p:txBody>
      </p:sp>
    </p:spTree>
    <p:extLst>
      <p:ext uri="{BB962C8B-B14F-4D97-AF65-F5344CB8AC3E}">
        <p14:creationId xmlns:p14="http://schemas.microsoft.com/office/powerpoint/2010/main" val="1630939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60</a:t>
            </a:fld>
            <a:endParaRPr lang="en-US" dirty="0"/>
          </a:p>
        </p:txBody>
      </p:sp>
    </p:spTree>
    <p:extLst>
      <p:ext uri="{BB962C8B-B14F-4D97-AF65-F5344CB8AC3E}">
        <p14:creationId xmlns:p14="http://schemas.microsoft.com/office/powerpoint/2010/main" val="258248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61</a:t>
            </a:fld>
            <a:endParaRPr lang="en-US" dirty="0"/>
          </a:p>
        </p:txBody>
      </p:sp>
    </p:spTree>
    <p:extLst>
      <p:ext uri="{BB962C8B-B14F-4D97-AF65-F5344CB8AC3E}">
        <p14:creationId xmlns:p14="http://schemas.microsoft.com/office/powerpoint/2010/main" val="270792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9</a:t>
            </a:fld>
            <a:endParaRPr lang="en-US" dirty="0"/>
          </a:p>
        </p:txBody>
      </p:sp>
    </p:spTree>
    <p:extLst>
      <p:ext uri="{BB962C8B-B14F-4D97-AF65-F5344CB8AC3E}">
        <p14:creationId xmlns:p14="http://schemas.microsoft.com/office/powerpoint/2010/main" val="106388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10</a:t>
            </a:fld>
            <a:endParaRPr lang="en-US" dirty="0"/>
          </a:p>
        </p:txBody>
      </p:sp>
    </p:spTree>
    <p:extLst>
      <p:ext uri="{BB962C8B-B14F-4D97-AF65-F5344CB8AC3E}">
        <p14:creationId xmlns:p14="http://schemas.microsoft.com/office/powerpoint/2010/main" val="22464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11</a:t>
            </a:fld>
            <a:endParaRPr lang="en-US" dirty="0"/>
          </a:p>
        </p:txBody>
      </p:sp>
    </p:spTree>
    <p:extLst>
      <p:ext uri="{BB962C8B-B14F-4D97-AF65-F5344CB8AC3E}">
        <p14:creationId xmlns:p14="http://schemas.microsoft.com/office/powerpoint/2010/main" val="157083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12</a:t>
            </a:fld>
            <a:endParaRPr lang="en-US" dirty="0"/>
          </a:p>
        </p:txBody>
      </p:sp>
    </p:spTree>
    <p:extLst>
      <p:ext uri="{BB962C8B-B14F-4D97-AF65-F5344CB8AC3E}">
        <p14:creationId xmlns:p14="http://schemas.microsoft.com/office/powerpoint/2010/main" val="3856976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2559E-1330-5F4E-826E-E982079549F4}" type="slidenum">
              <a:rPr lang="en-US" smtClean="0"/>
              <a:t>13</a:t>
            </a:fld>
            <a:endParaRPr lang="en-US" dirty="0"/>
          </a:p>
        </p:txBody>
      </p:sp>
    </p:spTree>
    <p:extLst>
      <p:ext uri="{BB962C8B-B14F-4D97-AF65-F5344CB8AC3E}">
        <p14:creationId xmlns:p14="http://schemas.microsoft.com/office/powerpoint/2010/main" val="256992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4" y="2180498"/>
            <a:ext cx="11029615" cy="4140767"/>
          </a:xfrm>
        </p:spPr>
        <p:txBody>
          <a:bodyPr/>
          <a:lstStyle>
            <a:lvl1pPr>
              <a:defRPr>
                <a:latin typeface="Dagny OT" panose="020B0504020201020104" pitchFamily="34" charset="77"/>
              </a:defRPr>
            </a:lvl1pPr>
            <a:lvl2pPr>
              <a:defRPr>
                <a:latin typeface="Dagny OT" panose="020B0504020201020104" pitchFamily="34" charset="77"/>
              </a:defRPr>
            </a:lvl2pPr>
            <a:lvl3pPr>
              <a:defRPr>
                <a:latin typeface="Dagny OT" panose="020B0504020201020104" pitchFamily="34" charset="77"/>
              </a:defRPr>
            </a:lvl3pPr>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4" y="2228003"/>
            <a:ext cx="5422391" cy="4093260"/>
          </a:xfrm>
        </p:spPr>
        <p:txBody>
          <a:bodyPr>
            <a:normAutofit/>
          </a:bodyPr>
          <a:lstStyle>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4093260"/>
          </a:xfrm>
        </p:spPr>
        <p:txBody>
          <a:bodyPr>
            <a:normAutofit/>
          </a:bodyPr>
          <a:lstStyle>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dirty="0"/>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p:cNvPicPr/>
          <p:nvPr userDrawn="1"/>
        </p:nvPicPr>
        <p:blipFill>
          <a:blip r:embed="rId10">
            <a:extLst>
              <a:ext uri="{28A0092B-C50C-407E-A947-70E740481C1C}">
                <a14:useLocalDpi xmlns:a14="http://schemas.microsoft.com/office/drawing/2010/main" val="0"/>
              </a:ext>
            </a:extLst>
          </a:blip>
          <a:stretch>
            <a:fillRect/>
          </a:stretch>
        </p:blipFill>
        <p:spPr>
          <a:xfrm>
            <a:off x="441841" y="6455412"/>
            <a:ext cx="4097020" cy="273946"/>
          </a:xfrm>
          <a:prstGeom prst="rect">
            <a:avLst/>
          </a:prstGeom>
        </p:spPr>
      </p:pic>
      <p:pic>
        <p:nvPicPr>
          <p:cNvPr id="13" name="Picture 12"/>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en-US" dirty="0">
                <a:solidFill>
                  <a:srgbClr val="B3B3B3"/>
                </a:solidFill>
              </a:rPr>
              <a:t>data-action-lab.com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www.data-action-lab.com/2018/11/12/a-ggplot2-prim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geckoboard.com/blog/building-great-dashboards-6-golden-rules-to-successful-dashboard-desig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ashboard.edmonton.ca/"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igbookofdashboards.com/dashboard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www.matillion.com/insights/why-great-dashboard-software-doesnt-always-equal-great-dashboard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www.geckoboard.com/assets/2-terrible-dashboard-example-min.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bigbookofdashboards.com/dashboard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gooddata-developers/ux-anatomy-of-dashboards-73dbf6515199"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rawgraphs.io"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hyperlink" Target="http://dataphys.org/list/" TargetMode="External"/><Relationship Id="rId3" Type="http://schemas.openxmlformats.org/officeDocument/2006/relationships/hyperlink" Target="http://understandinggraphics.com/visualizations/information-display-tips/" TargetMode="External"/><Relationship Id="rId7" Type="http://schemas.openxmlformats.org/officeDocument/2006/relationships/hyperlink" Target="https://www.csc.ncsu.edu/faculty/healey/P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earthobservatory.nasa.gov/blogs/elegantfigures/2013/03/14/is-animation-an-effective-tool-for-data-visualization/" TargetMode="External"/><Relationship Id="rId5" Type="http://schemas.openxmlformats.org/officeDocument/2006/relationships/hyperlink" Target="https://en.wikipedia.org/wiki/Interactive_data_visualization" TargetMode="External"/><Relationship Id="rId4" Type="http://schemas.openxmlformats.org/officeDocument/2006/relationships/hyperlink" Target="https://www.amazon.com/Making-Maps-Third-Visual-Design/dp/1462509983/ref=dp_ob_title_bk"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webdesignerdepot.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en.wikipedia.org/wiki/Misleading_graphs" TargetMode="External"/><Relationship Id="rId5" Type="http://schemas.openxmlformats.org/officeDocument/2006/relationships/hyperlink" Target="https://en.wikipedia.org/wiki/Data_visualization" TargetMode="External"/><Relationship Id="rId4" Type="http://schemas.openxmlformats.org/officeDocument/2006/relationships/hyperlink" Target="http://www.flowingdata.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r-statistics.co/Top50-Ggplot2-Visualizations-MasterList-R-Code.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gorelik.net/category/data-visualization/" TargetMode="External"/><Relationship Id="rId4" Type="http://schemas.openxmlformats.org/officeDocument/2006/relationships/hyperlink" Target="https://www.fastcodesign.com/3069008/the-problem-with-interactive-graphic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data-action-lab.com/wp-content/uploads/2018/11/DSRS_GGP2.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fr-CA" noProof="0" dirty="0"/>
              <a:t>CONCEPTS AVANCÉS DE LA VISUALISATION DES DONNÉES ET DE LA CRÉATION DE RAPPORTS</a:t>
            </a:r>
          </a:p>
        </p:txBody>
      </p:sp>
      <p:sp>
        <p:nvSpPr>
          <p:cNvPr id="10" name="Subtitle 9">
            <a:extLst>
              <a:ext uri="{FF2B5EF4-FFF2-40B4-BE49-F238E27FC236}">
                <a16:creationId xmlns:a16="http://schemas.microsoft.com/office/drawing/2014/main" xmlns="" id="{4AD766D2-3812-D54B-A075-6E2D1A605524}"/>
              </a:ext>
            </a:extLst>
          </p:cNvPr>
          <p:cNvSpPr>
            <a:spLocks noGrp="1"/>
          </p:cNvSpPr>
          <p:nvPr>
            <p:ph type="subTitle" idx="1"/>
          </p:nvPr>
        </p:nvSpPr>
        <p:spPr/>
        <p:txBody>
          <a:bodyPr/>
          <a:lstStyle/>
          <a:p>
            <a:r>
              <a:rPr lang="fr-CA" noProof="0" dirty="0"/>
              <a:t>FORMATION AVANCÉE SUR LA SCIENCE DES DONNÉES I</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1"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0"/>
          </a:xfrm>
          <a:prstGeom prst="rect">
            <a:avLst/>
          </a:prstGeom>
          <a:noFill/>
        </p:spPr>
        <p:txBody>
          <a:bodyPr wrap="square" lIns="91436" tIns="45719" rIns="91436" bIns="45719"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geom</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684" y="1903615"/>
            <a:ext cx="10806632" cy="4330798"/>
          </a:xfrm>
        </p:spPr>
      </p:pic>
    </p:spTree>
    <p:extLst>
      <p:ext uri="{BB962C8B-B14F-4D97-AF65-F5344CB8AC3E}">
        <p14:creationId xmlns:p14="http://schemas.microsoft.com/office/powerpoint/2010/main" val="23482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2650331"/>
            <a:ext cx="5959071" cy="3182144"/>
          </a:xfrm>
        </p:spPr>
      </p:pic>
      <p:sp>
        <p:nvSpPr>
          <p:cNvPr id="7" name="TextBox 6">
            <a:extLst>
              <a:ext uri="{FF2B5EF4-FFF2-40B4-BE49-F238E27FC236}">
                <a16:creationId xmlns:a16="http://schemas.microsoft.com/office/drawing/2014/main" xmlns="" id="{6D6E0704-E9CE-DE4C-9479-06EF78FAE5BA}"/>
              </a:ext>
            </a:extLst>
          </p:cNvPr>
          <p:cNvSpPr txBox="1"/>
          <p:nvPr/>
        </p:nvSpPr>
        <p:spPr>
          <a:xfrm>
            <a:off x="6540263" y="4056737"/>
            <a:ext cx="5070545" cy="830997"/>
          </a:xfrm>
          <a:prstGeom prst="rect">
            <a:avLst/>
          </a:prstGeom>
          <a:noFill/>
        </p:spPr>
        <p:txBody>
          <a:bodyPr wrap="square" rtlCol="0">
            <a:spAutoFit/>
          </a:bodyPr>
          <a:lstStyle/>
          <a:p>
            <a:r>
              <a:rPr lang="fr-CA" sz="2400" dirty="0">
                <a:solidFill>
                  <a:schemeClr val="tx2"/>
                </a:solidFill>
                <a:latin typeface="Dagny OT" panose="020B0504020201020104" pitchFamily="34" charset="77"/>
              </a:rPr>
              <a:t>Selon vous, quelle sera la forme du graphique? </a:t>
            </a:r>
          </a:p>
        </p:txBody>
      </p:sp>
    </p:spTree>
    <p:extLst>
      <p:ext uri="{BB962C8B-B14F-4D97-AF65-F5344CB8AC3E}">
        <p14:creationId xmlns:p14="http://schemas.microsoft.com/office/powerpoint/2010/main" val="17484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278C201-C7BE-BF42-BA86-5BA7005A7194}"/>
              </a:ext>
            </a:extLst>
          </p:cNvPr>
          <p:cNvSpPr/>
          <p:nvPr/>
        </p:nvSpPr>
        <p:spPr>
          <a:xfrm>
            <a:off x="6793704" y="121444"/>
            <a:ext cx="5334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2650331"/>
            <a:ext cx="5959071" cy="3182144"/>
          </a:xfrm>
        </p:spPr>
      </p:pic>
      <p:pic>
        <p:nvPicPr>
          <p:cNvPr id="5" name="Picture 4">
            <a:extLst>
              <a:ext uri="{FF2B5EF4-FFF2-40B4-BE49-F238E27FC236}">
                <a16:creationId xmlns:a16="http://schemas.microsoft.com/office/drawing/2014/main" xmlns="" id="{8A817315-F049-AE47-8091-BC97A86D6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704" y="821844"/>
            <a:ext cx="5334000" cy="5334000"/>
          </a:xfrm>
          <a:prstGeom prst="rect">
            <a:avLst/>
          </a:prstGeom>
        </p:spPr>
      </p:pic>
    </p:spTree>
    <p:extLst>
      <p:ext uri="{BB962C8B-B14F-4D97-AF65-F5344CB8AC3E}">
        <p14:creationId xmlns:p14="http://schemas.microsoft.com/office/powerpoint/2010/main" val="310917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278C201-C7BE-BF42-BA86-5BA7005A7194}"/>
              </a:ext>
            </a:extLst>
          </p:cNvPr>
          <p:cNvSpPr/>
          <p:nvPr/>
        </p:nvSpPr>
        <p:spPr>
          <a:xfrm>
            <a:off x="6793704" y="121444"/>
            <a:ext cx="5334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2650331"/>
            <a:ext cx="5959071" cy="3182144"/>
          </a:xfrm>
        </p:spPr>
      </p:pic>
      <p:pic>
        <p:nvPicPr>
          <p:cNvPr id="7" name="Picture 6">
            <a:extLst>
              <a:ext uri="{FF2B5EF4-FFF2-40B4-BE49-F238E27FC236}">
                <a16:creationId xmlns:a16="http://schemas.microsoft.com/office/drawing/2014/main" xmlns="" id="{CD2BFA6E-DD27-7145-89CA-67E6EDD0E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200" y="820800"/>
            <a:ext cx="5334000" cy="5334000"/>
          </a:xfrm>
          <a:prstGeom prst="rect">
            <a:avLst/>
          </a:prstGeom>
        </p:spPr>
      </p:pic>
    </p:spTree>
    <p:extLst>
      <p:ext uri="{BB962C8B-B14F-4D97-AF65-F5344CB8AC3E}">
        <p14:creationId xmlns:p14="http://schemas.microsoft.com/office/powerpoint/2010/main" val="364879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0214" y="3218354"/>
            <a:ext cx="6110049" cy="1923691"/>
          </a:xfrm>
        </p:spPr>
      </p:pic>
      <p:sp>
        <p:nvSpPr>
          <p:cNvPr id="7" name="TextBox 6">
            <a:extLst>
              <a:ext uri="{FF2B5EF4-FFF2-40B4-BE49-F238E27FC236}">
                <a16:creationId xmlns:a16="http://schemas.microsoft.com/office/drawing/2014/main" xmlns="" id="{EFF0B1CE-45FD-384B-BDCE-8EF9A9D021FE}"/>
              </a:ext>
            </a:extLst>
          </p:cNvPr>
          <p:cNvSpPr txBox="1"/>
          <p:nvPr/>
        </p:nvSpPr>
        <p:spPr>
          <a:xfrm>
            <a:off x="6540263" y="4056737"/>
            <a:ext cx="5070545" cy="830997"/>
          </a:xfrm>
          <a:prstGeom prst="rect">
            <a:avLst/>
          </a:prstGeom>
          <a:noFill/>
        </p:spPr>
        <p:txBody>
          <a:bodyPr wrap="square" rtlCol="0">
            <a:spAutoFit/>
          </a:bodyPr>
          <a:lstStyle/>
          <a:p>
            <a:r>
              <a:rPr lang="fr-CA" sz="2400" dirty="0">
                <a:solidFill>
                  <a:schemeClr val="tx2"/>
                </a:solidFill>
                <a:latin typeface="Dagny OT" panose="020B0504020201020104" pitchFamily="34" charset="77"/>
              </a:rPr>
              <a:t>Selon vous, quelle sera la forme du graphique? </a:t>
            </a:r>
          </a:p>
        </p:txBody>
      </p:sp>
    </p:spTree>
    <p:extLst>
      <p:ext uri="{BB962C8B-B14F-4D97-AF65-F5344CB8AC3E}">
        <p14:creationId xmlns:p14="http://schemas.microsoft.com/office/powerpoint/2010/main" val="296935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D34198A-0E08-544F-902A-746F2D6B1BF1}"/>
              </a:ext>
            </a:extLst>
          </p:cNvPr>
          <p:cNvSpPr/>
          <p:nvPr/>
        </p:nvSpPr>
        <p:spPr>
          <a:xfrm>
            <a:off x="6793704" y="121444"/>
            <a:ext cx="5334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2000" y="3218400"/>
            <a:ext cx="6110049" cy="1923691"/>
          </a:xfrm>
        </p:spPr>
      </p:pic>
      <p:pic>
        <p:nvPicPr>
          <p:cNvPr id="4" name="Picture 3">
            <a:extLst>
              <a:ext uri="{FF2B5EF4-FFF2-40B4-BE49-F238E27FC236}">
                <a16:creationId xmlns:a16="http://schemas.microsoft.com/office/drawing/2014/main" xmlns="" id="{29CC7B22-6B4B-7F45-ADD1-29F6233DC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637" y="1035118"/>
            <a:ext cx="5334000" cy="5334000"/>
          </a:xfrm>
          <a:prstGeom prst="rect">
            <a:avLst/>
          </a:prstGeom>
        </p:spPr>
      </p:pic>
    </p:spTree>
    <p:extLst>
      <p:ext uri="{BB962C8B-B14F-4D97-AF65-F5344CB8AC3E}">
        <p14:creationId xmlns:p14="http://schemas.microsoft.com/office/powerpoint/2010/main" val="29736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esTHÉTIQUE</a:t>
            </a:r>
            <a:endParaRPr lang="fr-CA" sz="2400" noProof="0" dirty="0"/>
          </a:p>
        </p:txBody>
      </p:sp>
      <p:sp>
        <p:nvSpPr>
          <p:cNvPr id="3" name="Content Placeholder 2"/>
          <p:cNvSpPr>
            <a:spLocks noGrp="1"/>
          </p:cNvSpPr>
          <p:nvPr>
            <p:ph idx="1"/>
          </p:nvPr>
        </p:nvSpPr>
        <p:spPr/>
        <p:txBody>
          <a:bodyPr/>
          <a:lstStyle/>
          <a:p>
            <a:pPr marL="0" indent="0" algn="just">
              <a:lnSpc>
                <a:spcPct val="100000"/>
              </a:lnSpc>
              <a:buNone/>
            </a:pPr>
            <a:r>
              <a:rPr lang="fr-CA" noProof="0" dirty="0"/>
              <a:t>L’</a:t>
            </a:r>
            <a:r>
              <a:rPr lang="fr-CA" b="1" noProof="0" dirty="0"/>
              <a:t>esthétique</a:t>
            </a:r>
            <a:r>
              <a:rPr lang="fr-CA" noProof="0" dirty="0"/>
              <a:t> désigne les attributs affichés des données. </a:t>
            </a:r>
          </a:p>
          <a:p>
            <a:pPr algn="just">
              <a:lnSpc>
                <a:spcPct val="100000"/>
              </a:lnSpc>
            </a:pPr>
            <a:endParaRPr lang="fr-CA" sz="1000" noProof="0" dirty="0"/>
          </a:p>
          <a:p>
            <a:pPr marL="0" indent="0" algn="just">
              <a:lnSpc>
                <a:spcPct val="100000"/>
              </a:lnSpc>
              <a:buNone/>
            </a:pPr>
            <a:r>
              <a:rPr lang="fr-CA" noProof="0" dirty="0"/>
              <a:t>Vous devez faire correspondre une donnée à un attribut (comme la taille </a:t>
            </a:r>
            <a:r>
              <a:rPr lang="fr-CA" dirty="0"/>
              <a:t>ou la forme d’un repère</a:t>
            </a:r>
            <a:r>
              <a:rPr lang="fr-CA" noProof="0" dirty="0"/>
              <a:t>) et créer la légende appropriée.</a:t>
            </a:r>
          </a:p>
          <a:p>
            <a:pPr algn="just">
              <a:lnSpc>
                <a:spcPct val="100000"/>
              </a:lnSpc>
            </a:pPr>
            <a:endParaRPr lang="fr-CA" sz="1000" noProof="0" dirty="0"/>
          </a:p>
          <a:p>
            <a:pPr marL="0" indent="0" algn="just">
              <a:lnSpc>
                <a:spcPct val="100000"/>
              </a:lnSpc>
              <a:buNone/>
            </a:pPr>
            <a:r>
              <a:rPr lang="fr-CA" noProof="0" dirty="0"/>
              <a:t>Vous précisez l’esthétique au moyen de la fonction </a:t>
            </a:r>
            <a:r>
              <a:rPr lang="fr-CA" noProof="0" dirty="0" err="1">
                <a:latin typeface="Courier New" panose="02070309020205020404" pitchFamily="49" charset="0"/>
                <a:cs typeface="Courier New" panose="02070309020205020404" pitchFamily="49" charset="0"/>
              </a:rPr>
              <a:t>aes</a:t>
            </a:r>
            <a:r>
              <a:rPr lang="fr-CA" noProof="0" dirty="0">
                <a:latin typeface="Courier New" panose="02070309020205020404" pitchFamily="49" charset="0"/>
                <a:cs typeface="Courier New" panose="02070309020205020404" pitchFamily="49" charset="0"/>
              </a:rPr>
              <a:t>()</a:t>
            </a:r>
            <a:r>
              <a:rPr lang="fr-CA" noProof="0" dirty="0"/>
              <a:t>.</a:t>
            </a:r>
          </a:p>
          <a:p>
            <a:pPr algn="just">
              <a:lnSpc>
                <a:spcPct val="100000"/>
              </a:lnSpc>
            </a:pPr>
            <a:endParaRPr lang="fr-CA" sz="1000" noProof="0" dirty="0"/>
          </a:p>
          <a:p>
            <a:pPr marL="0" indent="0" algn="just">
              <a:lnSpc>
                <a:spcPct val="100000"/>
              </a:lnSpc>
              <a:buNone/>
            </a:pPr>
            <a:r>
              <a:rPr lang="fr-CA" noProof="0" dirty="0"/>
              <a:t>Vous pouvez préciser l’esthétique dans la fonction </a:t>
            </a:r>
            <a:r>
              <a:rPr lang="fr-CA" i="1" noProof="0" dirty="0"/>
              <a:t>data</a:t>
            </a:r>
            <a:r>
              <a:rPr lang="fr-CA" noProof="0" dirty="0"/>
              <a:t> ou </a:t>
            </a:r>
            <a:r>
              <a:rPr lang="fr-CA" i="1" noProof="0" dirty="0" err="1"/>
              <a:t>geom</a:t>
            </a:r>
            <a:r>
              <a:rPr lang="fr-CA" noProof="0" dirty="0"/>
              <a:t>. Si vous précisez l’esthétique dans la fonction </a:t>
            </a:r>
            <a:r>
              <a:rPr lang="fr-CA" i="1" noProof="0" dirty="0"/>
              <a:t>data</a:t>
            </a:r>
            <a:r>
              <a:rPr lang="fr-CA" noProof="0" dirty="0"/>
              <a:t>, l’esthétique vise alors toutes les fonctions </a:t>
            </a:r>
            <a:r>
              <a:rPr lang="fr-CA" i="1" noProof="0" dirty="0" err="1"/>
              <a:t>geom</a:t>
            </a:r>
            <a:r>
              <a:rPr lang="fr-CA" noProof="0" dirty="0"/>
              <a:t> précisées.</a:t>
            </a:r>
          </a:p>
        </p:txBody>
      </p:sp>
    </p:spTree>
    <p:extLst>
      <p:ext uri="{BB962C8B-B14F-4D97-AF65-F5344CB8AC3E}">
        <p14:creationId xmlns:p14="http://schemas.microsoft.com/office/powerpoint/2010/main" val="321485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esTHÉTIque</a:t>
            </a:r>
            <a:r>
              <a:rPr lang="fr-CA" noProof="0" dirty="0"/>
              <a:t> </a:t>
            </a:r>
            <a:endParaRPr lang="fr-CA" sz="2400" noProof="0" dirty="0"/>
          </a:p>
        </p:txBody>
      </p:sp>
      <p:sp>
        <p:nvSpPr>
          <p:cNvPr id="3" name="Content Placeholder 2"/>
          <p:cNvSpPr>
            <a:spLocks noGrp="1"/>
          </p:cNvSpPr>
          <p:nvPr>
            <p:ph idx="1"/>
          </p:nvPr>
        </p:nvSpPr>
        <p:spPr/>
        <p:txBody>
          <a:bodyPr/>
          <a:lstStyle/>
          <a:p>
            <a:pPr marL="0" indent="0" algn="just">
              <a:lnSpc>
                <a:spcPct val="100000"/>
              </a:lnSpc>
              <a:buNone/>
            </a:pPr>
            <a:r>
              <a:rPr lang="fr-CA" dirty="0"/>
              <a:t>Les caractéristiques esthétiques offertes avec </a:t>
            </a:r>
            <a:r>
              <a:rPr lang="fr-CA" noProof="0" dirty="0" err="1">
                <a:latin typeface="Courier New" panose="02070309020205020404" pitchFamily="49" charset="0"/>
                <a:cs typeface="Courier New" panose="02070309020205020404" pitchFamily="49" charset="0"/>
              </a:rPr>
              <a:t>geom_point</a:t>
            </a:r>
            <a:r>
              <a:rPr lang="fr-CA" noProof="0" dirty="0">
                <a:latin typeface="Courier New" panose="02070309020205020404" pitchFamily="49" charset="0"/>
                <a:cs typeface="Courier New" panose="02070309020205020404" pitchFamily="49" charset="0"/>
              </a:rPr>
              <a:t>()</a:t>
            </a:r>
            <a:r>
              <a:rPr lang="fr-CA" noProof="0" dirty="0"/>
              <a:t> (</a:t>
            </a:r>
            <a:r>
              <a:rPr lang="fr-CA" noProof="0" dirty="0" err="1"/>
              <a:t>scatterplot</a:t>
            </a:r>
            <a:r>
              <a:rPr lang="fr-CA" noProof="0" dirty="0"/>
              <a:t>), p. ex., sont les suivantes :</a:t>
            </a:r>
          </a:p>
          <a:p>
            <a:pPr lvl="1" algn="just">
              <a:lnSpc>
                <a:spcPct val="100000"/>
              </a:lnSpc>
            </a:pPr>
            <a:r>
              <a:rPr lang="fr-CA" noProof="0" dirty="0">
                <a:latin typeface="Courier New" panose="02070309020205020404" pitchFamily="49" charset="0"/>
                <a:cs typeface="Courier New" panose="02070309020205020404" pitchFamily="49" charset="0"/>
              </a:rPr>
              <a:t>x</a:t>
            </a:r>
            <a:r>
              <a:rPr lang="fr-CA" noProof="0" dirty="0"/>
              <a:t>, </a:t>
            </a:r>
            <a:r>
              <a:rPr lang="fr-CA" noProof="0" dirty="0">
                <a:latin typeface="Courier New" panose="02070309020205020404" pitchFamily="49" charset="0"/>
                <a:cs typeface="Courier New" panose="02070309020205020404" pitchFamily="49" charset="0"/>
              </a:rPr>
              <a:t>y</a:t>
            </a:r>
            <a:r>
              <a:rPr lang="fr-CA" noProof="0" dirty="0"/>
              <a:t>, </a:t>
            </a:r>
            <a:r>
              <a:rPr lang="fr-CA" noProof="0" dirty="0">
                <a:latin typeface="Courier New" panose="02070309020205020404" pitchFamily="49" charset="0"/>
                <a:cs typeface="Courier New" panose="02070309020205020404" pitchFamily="49" charset="0"/>
              </a:rPr>
              <a:t>alpha</a:t>
            </a:r>
            <a:r>
              <a:rPr lang="fr-CA" noProof="0" dirty="0"/>
              <a:t>, </a:t>
            </a:r>
            <a:r>
              <a:rPr lang="fr-CA" noProof="0" dirty="0" err="1">
                <a:latin typeface="Courier New" panose="02070309020205020404" pitchFamily="49" charset="0"/>
                <a:cs typeface="Courier New" panose="02070309020205020404" pitchFamily="49" charset="0"/>
              </a:rPr>
              <a:t>color</a:t>
            </a:r>
            <a:r>
              <a:rPr lang="fr-CA" noProof="0" dirty="0"/>
              <a:t>, </a:t>
            </a:r>
            <a:r>
              <a:rPr lang="fr-CA" noProof="0" dirty="0" err="1">
                <a:latin typeface="Courier New" panose="02070309020205020404" pitchFamily="49" charset="0"/>
                <a:cs typeface="Courier New" panose="02070309020205020404" pitchFamily="49" charset="0"/>
              </a:rPr>
              <a:t>fill</a:t>
            </a:r>
            <a:r>
              <a:rPr lang="fr-CA" noProof="0" dirty="0"/>
              <a:t>, </a:t>
            </a:r>
            <a:r>
              <a:rPr lang="fr-CA" noProof="0" dirty="0" err="1">
                <a:latin typeface="Courier New" panose="02070309020205020404" pitchFamily="49" charset="0"/>
                <a:cs typeface="Courier New" panose="02070309020205020404" pitchFamily="49" charset="0"/>
              </a:rPr>
              <a:t>shape</a:t>
            </a:r>
            <a:r>
              <a:rPr lang="fr-CA" noProof="0" dirty="0"/>
              <a:t>, </a:t>
            </a:r>
            <a:r>
              <a:rPr lang="fr-CA" noProof="0" dirty="0">
                <a:latin typeface="Courier New" panose="02070309020205020404" pitchFamily="49" charset="0"/>
                <a:cs typeface="Courier New" panose="02070309020205020404" pitchFamily="49" charset="0"/>
              </a:rPr>
              <a:t>size</a:t>
            </a:r>
          </a:p>
          <a:p>
            <a:pPr algn="just">
              <a:lnSpc>
                <a:spcPct val="100000"/>
              </a:lnSpc>
            </a:pPr>
            <a:endParaRPr lang="fr-CA" sz="1000" noProof="0" dirty="0"/>
          </a:p>
          <a:p>
            <a:pPr marL="0" indent="0" algn="just">
              <a:lnSpc>
                <a:spcPct val="100000"/>
              </a:lnSpc>
              <a:buNone/>
            </a:pPr>
            <a:r>
              <a:rPr lang="fr-CA" noProof="0" dirty="0"/>
              <a:t>Il existe une </a:t>
            </a:r>
            <a:r>
              <a:rPr lang="fr-CA" b="1" noProof="0" dirty="0"/>
              <a:t>différence importante</a:t>
            </a:r>
            <a:r>
              <a:rPr lang="fr-CA" noProof="0" dirty="0"/>
              <a:t> entre les caractéristiques (comme la couleur et la forme) selon qu’elles sont précisées à l’intérieur et à l’extérieur de la fonction </a:t>
            </a:r>
            <a:r>
              <a:rPr lang="fr-CA" noProof="0" dirty="0" err="1">
                <a:latin typeface="Courier New" panose="02070309020205020404" pitchFamily="49" charset="0"/>
                <a:cs typeface="Courier New" panose="02070309020205020404" pitchFamily="49" charset="0"/>
              </a:rPr>
              <a:t>aes</a:t>
            </a:r>
            <a:r>
              <a:rPr lang="fr-CA" noProof="0" dirty="0">
                <a:latin typeface="Courier New" panose="02070309020205020404" pitchFamily="49" charset="0"/>
                <a:cs typeface="Courier New" panose="02070309020205020404" pitchFamily="49" charset="0"/>
              </a:rPr>
              <a:t>()</a:t>
            </a:r>
            <a:r>
              <a:rPr lang="fr-CA" dirty="0"/>
              <a:t> :</a:t>
            </a:r>
          </a:p>
          <a:p>
            <a:pPr lvl="1" algn="just">
              <a:lnSpc>
                <a:spcPct val="100000"/>
              </a:lnSpc>
            </a:pPr>
            <a:r>
              <a:rPr lang="fr-CA" noProof="0" dirty="0"/>
              <a:t>à l’intérieur : la couleur ou la forme choisie repose automatiquement sur les données</a:t>
            </a:r>
          </a:p>
          <a:p>
            <a:pPr lvl="1" algn="just">
              <a:lnSpc>
                <a:spcPct val="100000"/>
              </a:lnSpc>
            </a:pPr>
            <a:r>
              <a:rPr lang="fr-CA" dirty="0"/>
              <a:t>à l’extérieur </a:t>
            </a:r>
            <a:r>
              <a:rPr lang="fr-CA" noProof="0" dirty="0"/>
              <a:t>: la caractéristique ne vise pas les données.</a:t>
            </a:r>
          </a:p>
        </p:txBody>
      </p:sp>
    </p:spTree>
    <p:extLst>
      <p:ext uri="{BB962C8B-B14F-4D97-AF65-F5344CB8AC3E}">
        <p14:creationId xmlns:p14="http://schemas.microsoft.com/office/powerpoint/2010/main" val="139915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aes</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167" y="2655686"/>
            <a:ext cx="5854700" cy="2921000"/>
          </a:xfrm>
        </p:spPr>
      </p:pic>
      <p:sp>
        <p:nvSpPr>
          <p:cNvPr id="7" name="TextBox 6">
            <a:extLst>
              <a:ext uri="{FF2B5EF4-FFF2-40B4-BE49-F238E27FC236}">
                <a16:creationId xmlns:a16="http://schemas.microsoft.com/office/drawing/2014/main" xmlns="" id="{BB6FD626-ABF7-E64F-8F04-606AA04FBB61}"/>
              </a:ext>
            </a:extLst>
          </p:cNvPr>
          <p:cNvSpPr txBox="1"/>
          <p:nvPr/>
        </p:nvSpPr>
        <p:spPr>
          <a:xfrm>
            <a:off x="6540263" y="4056737"/>
            <a:ext cx="5070545" cy="830997"/>
          </a:xfrm>
          <a:prstGeom prst="rect">
            <a:avLst/>
          </a:prstGeom>
          <a:noFill/>
        </p:spPr>
        <p:txBody>
          <a:bodyPr wrap="square" rtlCol="0">
            <a:spAutoFit/>
          </a:bodyPr>
          <a:lstStyle/>
          <a:p>
            <a:r>
              <a:rPr lang="fr-CA" sz="2400" dirty="0">
                <a:solidFill>
                  <a:schemeClr val="tx2"/>
                </a:solidFill>
                <a:latin typeface="Dagny OT" panose="020B0504020201020104" pitchFamily="34" charset="77"/>
              </a:rPr>
              <a:t>Selon vous, quelle sera la forme du graphique? </a:t>
            </a:r>
          </a:p>
        </p:txBody>
      </p:sp>
    </p:spTree>
    <p:extLst>
      <p:ext uri="{BB962C8B-B14F-4D97-AF65-F5344CB8AC3E}">
        <p14:creationId xmlns:p14="http://schemas.microsoft.com/office/powerpoint/2010/main" val="313970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86390D9-895F-BE4F-8FD7-D5268810936E}"/>
              </a:ext>
            </a:extLst>
          </p:cNvPr>
          <p:cNvSpPr/>
          <p:nvPr/>
        </p:nvSpPr>
        <p:spPr>
          <a:xfrm>
            <a:off x="6793704" y="121444"/>
            <a:ext cx="5334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aes</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167" y="2655686"/>
            <a:ext cx="5854700" cy="2921000"/>
          </a:xfrm>
        </p:spPr>
      </p:pic>
      <p:pic>
        <p:nvPicPr>
          <p:cNvPr id="4" name="Picture 3">
            <a:extLst>
              <a:ext uri="{FF2B5EF4-FFF2-40B4-BE49-F238E27FC236}">
                <a16:creationId xmlns:a16="http://schemas.microsoft.com/office/drawing/2014/main" xmlns="" id="{29CC7B22-6B4B-7F45-ADD1-29F6233DC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704" y="983358"/>
            <a:ext cx="5334000" cy="5334000"/>
          </a:xfrm>
          <a:prstGeom prst="rect">
            <a:avLst/>
          </a:prstGeom>
        </p:spPr>
      </p:pic>
    </p:spTree>
    <p:extLst>
      <p:ext uri="{BB962C8B-B14F-4D97-AF65-F5344CB8AC3E}">
        <p14:creationId xmlns:p14="http://schemas.microsoft.com/office/powerpoint/2010/main" val="399291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APERÇU</a:t>
            </a:r>
          </a:p>
        </p:txBody>
      </p:sp>
      <p:sp>
        <p:nvSpPr>
          <p:cNvPr id="3" name="Content Placeholder 2"/>
          <p:cNvSpPr>
            <a:spLocks noGrp="1"/>
          </p:cNvSpPr>
          <p:nvPr>
            <p:ph idx="1"/>
          </p:nvPr>
        </p:nvSpPr>
        <p:spPr/>
        <p:txBody>
          <a:bodyPr/>
          <a:lstStyle/>
          <a:p>
            <a:pPr marL="457182" indent="-457182">
              <a:buFont typeface="+mj-lt"/>
              <a:buAutoNum type="arabicPeriod"/>
            </a:pPr>
            <a:r>
              <a:rPr lang="fr-CA" noProof="0" dirty="0"/>
              <a:t>Visualisation des données avec ggplot2</a:t>
            </a:r>
          </a:p>
          <a:p>
            <a:pPr marL="457182" indent="-457182">
              <a:buFont typeface="+mj-lt"/>
              <a:buAutoNum type="arabicPeriod"/>
            </a:pPr>
            <a:r>
              <a:rPr lang="fr-CA" noProof="0" dirty="0"/>
              <a:t>Introduction aux tableaux de bord</a:t>
            </a:r>
          </a:p>
        </p:txBody>
      </p:sp>
    </p:spTree>
    <p:extLst>
      <p:ext uri="{BB962C8B-B14F-4D97-AF65-F5344CB8AC3E}">
        <p14:creationId xmlns:p14="http://schemas.microsoft.com/office/powerpoint/2010/main" val="235954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86390D9-895F-BE4F-8FD7-D5268810936E}"/>
              </a:ext>
            </a:extLst>
          </p:cNvPr>
          <p:cNvSpPr/>
          <p:nvPr/>
        </p:nvSpPr>
        <p:spPr>
          <a:xfrm>
            <a:off x="6793704" y="121444"/>
            <a:ext cx="5334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aes</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167" y="2655686"/>
            <a:ext cx="5854700" cy="2921000"/>
          </a:xfrm>
        </p:spPr>
      </p:pic>
      <p:pic>
        <p:nvPicPr>
          <p:cNvPr id="7" name="Picture 6">
            <a:extLst>
              <a:ext uri="{FF2B5EF4-FFF2-40B4-BE49-F238E27FC236}">
                <a16:creationId xmlns:a16="http://schemas.microsoft.com/office/drawing/2014/main" xmlns="" id="{94553975-0882-BC40-91C6-B3DC3817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704" y="1043744"/>
            <a:ext cx="5334000" cy="5334000"/>
          </a:xfrm>
          <a:prstGeom prst="rect">
            <a:avLst/>
          </a:prstGeom>
        </p:spPr>
      </p:pic>
    </p:spTree>
    <p:extLst>
      <p:ext uri="{BB962C8B-B14F-4D97-AF65-F5344CB8AC3E}">
        <p14:creationId xmlns:p14="http://schemas.microsoft.com/office/powerpoint/2010/main" val="57951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facetTES</a:t>
            </a:r>
            <a:r>
              <a:rPr lang="fr-CA" noProof="0" dirty="0"/>
              <a:t> </a:t>
            </a:r>
            <a:endParaRPr lang="fr-CA" sz="2400" noProof="0" dirty="0"/>
          </a:p>
        </p:txBody>
      </p:sp>
      <p:sp>
        <p:nvSpPr>
          <p:cNvPr id="3" name="Content Placeholder 2"/>
          <p:cNvSpPr>
            <a:spLocks noGrp="1"/>
          </p:cNvSpPr>
          <p:nvPr>
            <p:ph idx="1"/>
          </p:nvPr>
        </p:nvSpPr>
        <p:spPr/>
        <p:txBody>
          <a:bodyPr/>
          <a:lstStyle/>
          <a:p>
            <a:pPr marL="0" indent="0" algn="just">
              <a:lnSpc>
                <a:spcPct val="100000"/>
              </a:lnSpc>
              <a:buNone/>
            </a:pPr>
            <a:r>
              <a:rPr lang="fr-CA" dirty="0"/>
              <a:t>Avec </a:t>
            </a:r>
            <a:r>
              <a:rPr lang="fr-CA" i="1" noProof="0" dirty="0"/>
              <a:t>ggplot2</a:t>
            </a:r>
            <a:r>
              <a:rPr lang="fr-CA" noProof="0" dirty="0"/>
              <a:t>, de petits multiples sont désignés des </a:t>
            </a:r>
            <a:r>
              <a:rPr lang="fr-CA" b="1" noProof="0" dirty="0"/>
              <a:t>facettes </a:t>
            </a:r>
            <a:r>
              <a:rPr lang="fr-CA" noProof="0" dirty="0"/>
              <a:t>:</a:t>
            </a:r>
          </a:p>
          <a:p>
            <a:pPr lvl="1" algn="just">
              <a:lnSpc>
                <a:spcPct val="100000"/>
              </a:lnSpc>
            </a:pPr>
            <a:r>
              <a:rPr lang="fr-CA" i="1" noProof="0" dirty="0" err="1">
                <a:latin typeface="Courant" panose="02000509030000020004" pitchFamily="49" charset="0"/>
                <a:cs typeface="Courier New" panose="02070309020205020404" pitchFamily="49" charset="0"/>
              </a:rPr>
              <a:t>facet_wrap</a:t>
            </a:r>
            <a:r>
              <a:rPr lang="fr-CA" i="1" noProof="0" dirty="0">
                <a:latin typeface="Courant" panose="02000509030000020004" pitchFamily="49" charset="0"/>
                <a:cs typeface="Courier New" panose="02070309020205020404" pitchFamily="49" charset="0"/>
              </a:rPr>
              <a:t>()</a:t>
            </a:r>
            <a:r>
              <a:rPr lang="fr-CA" noProof="0" dirty="0">
                <a:latin typeface="Courant" panose="02000509030000020004" pitchFamily="49" charset="0"/>
              </a:rPr>
              <a:t>, </a:t>
            </a:r>
            <a:r>
              <a:rPr lang="fr-CA" i="1" noProof="0" dirty="0" err="1">
                <a:latin typeface="Courant" panose="02000509030000020004" pitchFamily="49" charset="0"/>
                <a:cs typeface="Courier New" panose="02070309020205020404" pitchFamily="49" charset="0"/>
              </a:rPr>
              <a:t>facet_grid</a:t>
            </a:r>
            <a:r>
              <a:rPr lang="fr-CA" i="1" noProof="0" dirty="0">
                <a:latin typeface="Courant" panose="02000509030000020004" pitchFamily="49" charset="0"/>
                <a:cs typeface="Courier New" panose="02070309020205020404" pitchFamily="49" charset="0"/>
              </a:rPr>
              <a:t>()</a:t>
            </a:r>
          </a:p>
          <a:p>
            <a:pPr algn="just">
              <a:lnSpc>
                <a:spcPct val="100000"/>
              </a:lnSpc>
            </a:pPr>
            <a:endParaRPr lang="fr-CA" sz="1000" noProof="0" dirty="0"/>
          </a:p>
          <a:p>
            <a:pPr marL="0" indent="0" algn="just">
              <a:lnSpc>
                <a:spcPct val="100000"/>
              </a:lnSpc>
              <a:buNone/>
            </a:pPr>
            <a:r>
              <a:rPr lang="fr-CA" noProof="0" dirty="0"/>
              <a:t>Par défaut, tous les graphiques (un pour chaque facteur) partagent les mêmes axes (</a:t>
            </a:r>
            <a:r>
              <a:rPr lang="fr-CA" i="1" noProof="0" dirty="0" err="1"/>
              <a:t>scale-wise</a:t>
            </a:r>
            <a:r>
              <a:rPr lang="fr-CA" noProof="0" dirty="0"/>
              <a:t>).</a:t>
            </a:r>
          </a:p>
          <a:p>
            <a:pPr algn="just">
              <a:lnSpc>
                <a:spcPct val="100000"/>
              </a:lnSpc>
            </a:pPr>
            <a:endParaRPr lang="fr-CA" sz="1000" noProof="0" dirty="0"/>
          </a:p>
          <a:p>
            <a:pPr marL="0" indent="0" algn="just">
              <a:lnSpc>
                <a:spcPct val="100000"/>
              </a:lnSpc>
              <a:buNone/>
            </a:pPr>
            <a:r>
              <a:rPr lang="fr-CA" noProof="0" dirty="0"/>
              <a:t>La séparation du graphique en une suite de graphiques plus petits et disposés côte à côte facilite les comparaisons.</a:t>
            </a:r>
          </a:p>
        </p:txBody>
      </p:sp>
    </p:spTree>
    <p:extLst>
      <p:ext uri="{BB962C8B-B14F-4D97-AF65-F5344CB8AC3E}">
        <p14:creationId xmlns:p14="http://schemas.microsoft.com/office/powerpoint/2010/main" val="394419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facet_WRAP</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3417721"/>
            <a:ext cx="5143500" cy="1663700"/>
          </a:xfrm>
        </p:spPr>
      </p:pic>
      <p:sp>
        <p:nvSpPr>
          <p:cNvPr id="7" name="TextBox 6">
            <a:extLst>
              <a:ext uri="{FF2B5EF4-FFF2-40B4-BE49-F238E27FC236}">
                <a16:creationId xmlns:a16="http://schemas.microsoft.com/office/drawing/2014/main" xmlns="" id="{31E973A3-A55E-A04F-8AA3-F87EE7A2551C}"/>
              </a:ext>
            </a:extLst>
          </p:cNvPr>
          <p:cNvSpPr txBox="1"/>
          <p:nvPr/>
        </p:nvSpPr>
        <p:spPr>
          <a:xfrm>
            <a:off x="6540263" y="4056737"/>
            <a:ext cx="5070545" cy="830997"/>
          </a:xfrm>
          <a:prstGeom prst="rect">
            <a:avLst/>
          </a:prstGeom>
          <a:noFill/>
        </p:spPr>
        <p:txBody>
          <a:bodyPr wrap="square" rtlCol="0">
            <a:spAutoFit/>
          </a:bodyPr>
          <a:lstStyle/>
          <a:p>
            <a:r>
              <a:rPr lang="fr-CA" sz="2400" dirty="0">
                <a:solidFill>
                  <a:schemeClr val="tx2"/>
                </a:solidFill>
                <a:latin typeface="Dagny OT" panose="020B0504020201020104" pitchFamily="34" charset="77"/>
              </a:rPr>
              <a:t>Selon vous, quelle sera la forme du graphique? </a:t>
            </a:r>
          </a:p>
        </p:txBody>
      </p:sp>
    </p:spTree>
    <p:extLst>
      <p:ext uri="{BB962C8B-B14F-4D97-AF65-F5344CB8AC3E}">
        <p14:creationId xmlns:p14="http://schemas.microsoft.com/office/powerpoint/2010/main" val="342423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C040F6E-1DAB-F340-8839-8B3BA1798E08}"/>
              </a:ext>
            </a:extLst>
          </p:cNvPr>
          <p:cNvSpPr/>
          <p:nvPr/>
        </p:nvSpPr>
        <p:spPr>
          <a:xfrm>
            <a:off x="7056408" y="121444"/>
            <a:ext cx="5131678"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facet_WRAP</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3417721"/>
            <a:ext cx="5143500" cy="1663700"/>
          </a:xfrm>
        </p:spPr>
      </p:pic>
      <p:pic>
        <p:nvPicPr>
          <p:cNvPr id="4" name="Picture 3">
            <a:extLst>
              <a:ext uri="{FF2B5EF4-FFF2-40B4-BE49-F238E27FC236}">
                <a16:creationId xmlns:a16="http://schemas.microsoft.com/office/drawing/2014/main" xmlns="" id="{29CC7B22-6B4B-7F45-ADD1-29F6233DCCF2}"/>
              </a:ext>
            </a:extLst>
          </p:cNvPr>
          <p:cNvPicPr>
            <a:picLocks noChangeAspect="1"/>
          </p:cNvPicPr>
          <p:nvPr/>
        </p:nvPicPr>
        <p:blipFill rotWithShape="1">
          <a:blip r:embed="rId4">
            <a:extLst>
              <a:ext uri="{28A0092B-C50C-407E-A947-70E740481C1C}">
                <a14:useLocalDpi xmlns:a14="http://schemas.microsoft.com/office/drawing/2010/main" val="0"/>
              </a:ext>
            </a:extLst>
          </a:blip>
          <a:srcRect l="3572"/>
          <a:stretch/>
        </p:blipFill>
        <p:spPr>
          <a:xfrm>
            <a:off x="7056408" y="1000612"/>
            <a:ext cx="5143500" cy="5334000"/>
          </a:xfrm>
          <a:prstGeom prst="rect">
            <a:avLst/>
          </a:prstGeom>
        </p:spPr>
      </p:pic>
    </p:spTree>
    <p:extLst>
      <p:ext uri="{BB962C8B-B14F-4D97-AF65-F5344CB8AC3E}">
        <p14:creationId xmlns:p14="http://schemas.microsoft.com/office/powerpoint/2010/main" val="402414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facet_GRID</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3417721"/>
            <a:ext cx="5143500" cy="1663700"/>
          </a:xfrm>
        </p:spPr>
      </p:pic>
      <p:pic>
        <p:nvPicPr>
          <p:cNvPr id="7" name="Content Placeholder 5">
            <a:extLst>
              <a:ext uri="{FF2B5EF4-FFF2-40B4-BE49-F238E27FC236}">
                <a16:creationId xmlns:a16="http://schemas.microsoft.com/office/drawing/2014/main" xmlns="" id="{925C0AF4-F844-5644-AB5A-F58913686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59" y="3224353"/>
            <a:ext cx="5503513" cy="1917692"/>
          </a:xfrm>
          <a:prstGeom prst="rect">
            <a:avLst/>
          </a:prstGeom>
        </p:spPr>
      </p:pic>
      <p:sp>
        <p:nvSpPr>
          <p:cNvPr id="9" name="TextBox 8">
            <a:extLst>
              <a:ext uri="{FF2B5EF4-FFF2-40B4-BE49-F238E27FC236}">
                <a16:creationId xmlns:a16="http://schemas.microsoft.com/office/drawing/2014/main" xmlns="" id="{4515FD80-79A8-BA4F-9BC7-21FF235FE6FD}"/>
              </a:ext>
            </a:extLst>
          </p:cNvPr>
          <p:cNvSpPr txBox="1"/>
          <p:nvPr/>
        </p:nvSpPr>
        <p:spPr>
          <a:xfrm>
            <a:off x="6540263" y="4056737"/>
            <a:ext cx="5070545" cy="830997"/>
          </a:xfrm>
          <a:prstGeom prst="rect">
            <a:avLst/>
          </a:prstGeom>
          <a:noFill/>
        </p:spPr>
        <p:txBody>
          <a:bodyPr wrap="square" rtlCol="0">
            <a:spAutoFit/>
          </a:bodyPr>
          <a:lstStyle/>
          <a:p>
            <a:r>
              <a:rPr lang="fr-CA" sz="2400" dirty="0">
                <a:solidFill>
                  <a:schemeClr val="tx2"/>
                </a:solidFill>
                <a:latin typeface="Dagny OT" panose="020B0504020201020104" pitchFamily="34" charset="77"/>
              </a:rPr>
              <a:t>Selon vous, quelle sera la forme du graphique? </a:t>
            </a:r>
          </a:p>
        </p:txBody>
      </p:sp>
    </p:spTree>
    <p:extLst>
      <p:ext uri="{BB962C8B-B14F-4D97-AF65-F5344CB8AC3E}">
        <p14:creationId xmlns:p14="http://schemas.microsoft.com/office/powerpoint/2010/main" val="71932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C040F6E-1DAB-F340-8839-8B3BA1798E08}"/>
              </a:ext>
            </a:extLst>
          </p:cNvPr>
          <p:cNvSpPr/>
          <p:nvPr/>
        </p:nvSpPr>
        <p:spPr>
          <a:xfrm>
            <a:off x="6854086" y="166068"/>
            <a:ext cx="5131678"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 – </a:t>
            </a:r>
            <a:r>
              <a:rPr lang="fr-CA" noProof="0" dirty="0" err="1"/>
              <a:t>facet_GRID</a:t>
            </a:r>
            <a:r>
              <a:rPr lang="fr-CA" noProof="0" dirty="0"/>
              <a:t>()</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192" y="3417721"/>
            <a:ext cx="5143500" cy="1663700"/>
          </a:xfrm>
        </p:spPr>
      </p:pic>
      <p:pic>
        <p:nvPicPr>
          <p:cNvPr id="7" name="Content Placeholder 5">
            <a:extLst>
              <a:ext uri="{FF2B5EF4-FFF2-40B4-BE49-F238E27FC236}">
                <a16:creationId xmlns:a16="http://schemas.microsoft.com/office/drawing/2014/main" xmlns="" id="{925C0AF4-F844-5644-AB5A-F58913686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59" y="3224353"/>
            <a:ext cx="5503513" cy="1917692"/>
          </a:xfrm>
          <a:prstGeom prst="rect">
            <a:avLst/>
          </a:prstGeom>
        </p:spPr>
      </p:pic>
      <p:pic>
        <p:nvPicPr>
          <p:cNvPr id="8" name="Picture 7">
            <a:extLst>
              <a:ext uri="{FF2B5EF4-FFF2-40B4-BE49-F238E27FC236}">
                <a16:creationId xmlns:a16="http://schemas.microsoft.com/office/drawing/2014/main" xmlns="" id="{95E23CFB-1FB0-D54F-BD2D-1E59B9C3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086" y="957480"/>
            <a:ext cx="5334000" cy="5334000"/>
          </a:xfrm>
          <a:prstGeom prst="rect">
            <a:avLst/>
          </a:prstGeom>
        </p:spPr>
      </p:pic>
    </p:spTree>
    <p:extLst>
      <p:ext uri="{BB962C8B-B14F-4D97-AF65-F5344CB8AC3E}">
        <p14:creationId xmlns:p14="http://schemas.microsoft.com/office/powerpoint/2010/main" val="1081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6AD993-2499-C641-ACFC-AAEF659154DE}"/>
              </a:ext>
            </a:extLst>
          </p:cNvPr>
          <p:cNvSpPr>
            <a:spLocks noGrp="1"/>
          </p:cNvSpPr>
          <p:nvPr>
            <p:ph type="title"/>
          </p:nvPr>
        </p:nvSpPr>
        <p:spPr/>
        <p:txBody>
          <a:bodyPr/>
          <a:lstStyle/>
          <a:p>
            <a:r>
              <a:rPr lang="fr-CA" noProof="0" dirty="0"/>
              <a:t>EXERCICES</a:t>
            </a:r>
          </a:p>
        </p:txBody>
      </p:sp>
      <p:sp>
        <p:nvSpPr>
          <p:cNvPr id="3" name="Content Placeholder 2"/>
          <p:cNvSpPr>
            <a:spLocks noGrp="1"/>
          </p:cNvSpPr>
          <p:nvPr>
            <p:ph idx="1"/>
          </p:nvPr>
        </p:nvSpPr>
        <p:spPr/>
        <p:txBody>
          <a:bodyPr/>
          <a:lstStyle/>
          <a:p>
            <a:pPr marL="0" indent="0">
              <a:lnSpc>
                <a:spcPct val="100000"/>
              </a:lnSpc>
              <a:buNone/>
            </a:pPr>
            <a:r>
              <a:rPr lang="fr-CA" noProof="0" dirty="0"/>
              <a:t>Des explications détaillées et des exemples font l’objet du document </a:t>
            </a:r>
            <a:r>
              <a:rPr lang="fr-CA" i="1" noProof="0" dirty="0"/>
              <a:t>A ggplot2 Primer</a:t>
            </a:r>
            <a:r>
              <a:rPr lang="fr-CA" dirty="0"/>
              <a:t> accessible à</a:t>
            </a:r>
            <a:r>
              <a:rPr lang="fr-CA" noProof="0" dirty="0"/>
              <a:t> </a:t>
            </a:r>
            <a:r>
              <a:rPr lang="fr-CA" noProof="0" dirty="0">
                <a:hlinkClick r:id="rId3"/>
              </a:rPr>
              <a:t>https://www.data-action-lab.com/2018/11/12/a-ggplot2-primer/</a:t>
            </a:r>
            <a:r>
              <a:rPr lang="fr-CA" noProof="0" dirty="0"/>
              <a:t>.</a:t>
            </a:r>
          </a:p>
          <a:p>
            <a:pPr marL="0" indent="0">
              <a:lnSpc>
                <a:spcPct val="100000"/>
              </a:lnSpc>
              <a:buNone/>
            </a:pPr>
            <a:endParaRPr lang="fr-CA" sz="500" noProof="0" dirty="0"/>
          </a:p>
          <a:p>
            <a:pPr marL="0" indent="0" algn="just">
              <a:lnSpc>
                <a:spcPct val="100000"/>
              </a:lnSpc>
              <a:buNone/>
            </a:pPr>
            <a:r>
              <a:rPr lang="fr-CA" noProof="0" dirty="0"/>
              <a:t>Avec un camarade de classe, exécutez quelques exemples fournis dans le cahier R. Il n’est pas nécessaire que vous compreniez tous les détails des visualisations, mais il est utile de connaître les types de résultats possibles.</a:t>
            </a:r>
          </a:p>
          <a:p>
            <a:pPr marL="0" indent="0" algn="just">
              <a:lnSpc>
                <a:spcPct val="100000"/>
              </a:lnSpc>
              <a:buNone/>
            </a:pPr>
            <a:endParaRPr lang="fr-CA" sz="500" noProof="0" dirty="0"/>
          </a:p>
          <a:p>
            <a:pPr marL="0" indent="0" algn="just">
              <a:lnSpc>
                <a:spcPct val="100000"/>
              </a:lnSpc>
              <a:buNone/>
            </a:pPr>
            <a:r>
              <a:rPr lang="fr-CA" noProof="0" dirty="0"/>
              <a:t>Créez </a:t>
            </a:r>
            <a:r>
              <a:rPr lang="fr-CA" noProof="0" dirty="0" smtClean="0"/>
              <a:t>cinq </a:t>
            </a:r>
            <a:r>
              <a:rPr lang="fr-CA" noProof="0" dirty="0"/>
              <a:t>visualisations au moyen de </a:t>
            </a:r>
            <a:r>
              <a:rPr lang="fr-CA" i="1" noProof="0" dirty="0"/>
              <a:t>ggplot2</a:t>
            </a:r>
            <a:r>
              <a:rPr lang="fr-CA" noProof="0" dirty="0"/>
              <a:t> à partir des ensembles de données des collisions et de la prolifération d’algues.</a:t>
            </a:r>
          </a:p>
        </p:txBody>
      </p:sp>
    </p:spTree>
    <p:extLst>
      <p:ext uri="{BB962C8B-B14F-4D97-AF65-F5344CB8AC3E}">
        <p14:creationId xmlns:p14="http://schemas.microsoft.com/office/powerpoint/2010/main" val="60090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61DF7C-219E-C040-8261-BB2BD405B8DC}"/>
              </a:ext>
            </a:extLst>
          </p:cNvPr>
          <p:cNvSpPr>
            <a:spLocks noGrp="1"/>
          </p:cNvSpPr>
          <p:nvPr>
            <p:ph type="title"/>
          </p:nvPr>
        </p:nvSpPr>
        <p:spPr/>
        <p:txBody>
          <a:bodyPr/>
          <a:lstStyle/>
          <a:p>
            <a:r>
              <a:rPr lang="fr-CA" noProof="0" dirty="0"/>
              <a:t>INTRODUCTION AUX TABLEAUX DE BORD</a:t>
            </a:r>
          </a:p>
        </p:txBody>
      </p:sp>
      <p:sp>
        <p:nvSpPr>
          <p:cNvPr id="3" name="Text Placeholder 2">
            <a:extLst>
              <a:ext uri="{FF2B5EF4-FFF2-40B4-BE49-F238E27FC236}">
                <a16:creationId xmlns:a16="http://schemas.microsoft.com/office/drawing/2014/main" xmlns="" id="{4735C48B-72E0-D747-A26E-46BF4F98C7DC}"/>
              </a:ext>
            </a:extLst>
          </p:cNvPr>
          <p:cNvSpPr>
            <a:spLocks noGrp="1"/>
          </p:cNvSpPr>
          <p:nvPr>
            <p:ph type="body" idx="1"/>
          </p:nvPr>
        </p:nvSpPr>
        <p:spPr/>
        <p:txBody>
          <a:bodyPr>
            <a:normAutofit/>
          </a:bodyPr>
          <a:lstStyle/>
          <a:p>
            <a:r>
              <a:rPr lang="fr-CA" noProof="0" dirty="0"/>
              <a:t>CONCEPTS AVANCÉS DE LA VISUALISATION DES DONNÉES ET DE LA CRÉATION DE RAPPORTS</a:t>
            </a:r>
          </a:p>
        </p:txBody>
      </p:sp>
      <p:sp>
        <p:nvSpPr>
          <p:cNvPr id="4" name="Rectangle 3">
            <a:extLst>
              <a:ext uri="{FF2B5EF4-FFF2-40B4-BE49-F238E27FC236}">
                <a16:creationId xmlns:a16="http://schemas.microsoft.com/office/drawing/2014/main" xmlns="" id="{8B2819B9-DAB2-3941-AE46-070A38D578A9}"/>
              </a:ext>
            </a:extLst>
          </p:cNvPr>
          <p:cNvSpPr/>
          <p:nvPr/>
        </p:nvSpPr>
        <p:spPr>
          <a:xfrm>
            <a:off x="581193" y="5406292"/>
            <a:ext cx="11029614" cy="738664"/>
          </a:xfrm>
          <a:prstGeom prst="rect">
            <a:avLst/>
          </a:prstGeom>
        </p:spPr>
        <p:txBody>
          <a:bodyPr wrap="square">
            <a:spAutoFit/>
          </a:bodyPr>
          <a:lstStyle/>
          <a:p>
            <a:pPr algn="ctr"/>
            <a:r>
              <a:rPr lang="fr-CA" dirty="0">
                <a:solidFill>
                  <a:schemeClr val="bg1"/>
                </a:solidFill>
                <a:latin typeface="Dagny OT" panose="020B0504020201020104" pitchFamily="34" charset="77"/>
              </a:rPr>
              <a:t>« Si un arbre tombe dans la forêt et si personne ne l’entend tomber, est-ce qu’il fait du bruit? »</a:t>
            </a:r>
            <a:endParaRPr lang="fr-CA" dirty="0">
              <a:solidFill>
                <a:schemeClr val="bg1"/>
              </a:solidFill>
              <a:latin typeface="Dagny OT" panose="020B0504020201020104" pitchFamily="34" charset="77"/>
              <a:ea typeface="Helvetica Light" charset="0"/>
              <a:cs typeface="Helvetica Light" charset="0"/>
            </a:endParaRPr>
          </a:p>
          <a:p>
            <a:endParaRPr lang="fr-CA" sz="1000" dirty="0">
              <a:solidFill>
                <a:schemeClr val="bg1"/>
              </a:solidFill>
              <a:latin typeface="Dagny OT" panose="020B0504020201020104" pitchFamily="34" charset="77"/>
              <a:ea typeface="Helvetica Light" charset="0"/>
              <a:cs typeface="Helvetica Light" charset="0"/>
            </a:endParaRPr>
          </a:p>
          <a:p>
            <a:pPr algn="r"/>
            <a:r>
              <a:rPr lang="fr-CA" sz="1400" dirty="0">
                <a:solidFill>
                  <a:schemeClr val="bg1"/>
                </a:solidFill>
                <a:latin typeface="Dagny OT" panose="020B0504020201020104" pitchFamily="34" charset="77"/>
              </a:rPr>
              <a:t>(vieille énigme)</a:t>
            </a:r>
            <a:endParaRPr lang="fr-CA" i="1" dirty="0">
              <a:solidFill>
                <a:schemeClr val="bg1"/>
              </a:solidFill>
              <a:latin typeface="Dagny OT" panose="020B0504020201020104" pitchFamily="34" charset="77"/>
            </a:endParaRPr>
          </a:p>
        </p:txBody>
      </p:sp>
    </p:spTree>
    <p:extLst>
      <p:ext uri="{BB962C8B-B14F-4D97-AF65-F5344CB8AC3E}">
        <p14:creationId xmlns:p14="http://schemas.microsoft.com/office/powerpoint/2010/main" val="228133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RAPPORT ET DÉPLOIEMENT</a:t>
            </a:r>
          </a:p>
        </p:txBody>
      </p:sp>
      <p:sp>
        <p:nvSpPr>
          <p:cNvPr id="3" name="Content Placeholder 2"/>
          <p:cNvSpPr>
            <a:spLocks noGrp="1"/>
          </p:cNvSpPr>
          <p:nvPr>
            <p:ph idx="1"/>
          </p:nvPr>
        </p:nvSpPr>
        <p:spPr/>
        <p:txBody>
          <a:bodyPr/>
          <a:lstStyle/>
          <a:p>
            <a:pPr marL="0" indent="0" algn="just">
              <a:lnSpc>
                <a:spcPct val="100000"/>
              </a:lnSpc>
              <a:buNone/>
            </a:pPr>
            <a:r>
              <a:rPr lang="fr-CA" noProof="0" dirty="0"/>
              <a:t>Une analyse est bonne seulement si on la </a:t>
            </a:r>
            <a:r>
              <a:rPr lang="fr-CA" b="1" dirty="0"/>
              <a:t>transmet</a:t>
            </a:r>
            <a:r>
              <a:rPr lang="fr-CA" noProof="0" dirty="0"/>
              <a:t> ou si on la </a:t>
            </a:r>
            <a:r>
              <a:rPr lang="fr-CA" b="1" noProof="0" dirty="0"/>
              <a:t>déploie</a:t>
            </a:r>
            <a:r>
              <a:rPr lang="fr-CA" noProof="0" dirty="0"/>
              <a:t>.</a:t>
            </a:r>
          </a:p>
          <a:p>
            <a:pPr>
              <a:lnSpc>
                <a:spcPct val="100000"/>
              </a:lnSpc>
            </a:pPr>
            <a:endParaRPr lang="fr-CA" sz="1000" noProof="0" dirty="0"/>
          </a:p>
          <a:p>
            <a:pPr marL="0" indent="0">
              <a:lnSpc>
                <a:spcPct val="100000"/>
              </a:lnSpc>
              <a:buNone/>
            </a:pPr>
            <a:r>
              <a:rPr lang="fr-CA" b="1" noProof="0" dirty="0"/>
              <a:t>Questions essentielles :</a:t>
            </a:r>
          </a:p>
          <a:p>
            <a:pPr lvl="1">
              <a:lnSpc>
                <a:spcPct val="100000"/>
              </a:lnSpc>
            </a:pPr>
            <a:r>
              <a:rPr lang="fr-CA" dirty="0"/>
              <a:t>Qui reçoit le rapport</a:t>
            </a:r>
            <a:r>
              <a:rPr lang="fr-CA" noProof="0" dirty="0"/>
              <a:t>?</a:t>
            </a:r>
          </a:p>
          <a:p>
            <a:pPr lvl="1">
              <a:lnSpc>
                <a:spcPct val="100000"/>
              </a:lnSpc>
            </a:pPr>
            <a:r>
              <a:rPr lang="fr-CA" noProof="0" dirty="0"/>
              <a:t>Quels sont les flux de travail menant à sa création?</a:t>
            </a:r>
          </a:p>
          <a:p>
            <a:pPr lvl="1">
              <a:lnSpc>
                <a:spcPct val="100000"/>
              </a:lnSpc>
            </a:pPr>
            <a:r>
              <a:rPr lang="fr-CA" noProof="0" dirty="0"/>
              <a:t>Est-ce que les données peuvent donner lieu à des politiques utiles?</a:t>
            </a:r>
          </a:p>
          <a:p>
            <a:pPr>
              <a:lnSpc>
                <a:spcPct val="100000"/>
              </a:lnSpc>
            </a:pPr>
            <a:endParaRPr lang="fr-CA" sz="1000" noProof="0" dirty="0"/>
          </a:p>
          <a:p>
            <a:pPr marL="0" indent="0">
              <a:lnSpc>
                <a:spcPct val="100000"/>
              </a:lnSpc>
              <a:buNone/>
            </a:pPr>
            <a:r>
              <a:rPr lang="fr-CA" noProof="0" dirty="0"/>
              <a:t>La création automatique de rapports devrait </a:t>
            </a:r>
            <a:r>
              <a:rPr lang="fr-CA" b="1" noProof="0" dirty="0"/>
              <a:t>régulièrement</a:t>
            </a:r>
            <a:r>
              <a:rPr lang="fr-CA" noProof="0" dirty="0"/>
              <a:t> faire l’objet d’une vérification et d’une validation.</a:t>
            </a:r>
          </a:p>
        </p:txBody>
      </p:sp>
    </p:spTree>
    <p:extLst>
      <p:ext uri="{BB962C8B-B14F-4D97-AF65-F5344CB8AC3E}">
        <p14:creationId xmlns:p14="http://schemas.microsoft.com/office/powerpoint/2010/main" val="350734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RAPPORT ET DÉPLOIEMENT</a:t>
            </a:r>
          </a:p>
        </p:txBody>
      </p:sp>
      <p:sp>
        <p:nvSpPr>
          <p:cNvPr id="3" name="Content Placeholder 2"/>
          <p:cNvSpPr>
            <a:spLocks noGrp="1"/>
          </p:cNvSpPr>
          <p:nvPr>
            <p:ph idx="1"/>
          </p:nvPr>
        </p:nvSpPr>
        <p:spPr/>
        <p:txBody>
          <a:bodyPr>
            <a:normAutofit fontScale="92500" lnSpcReduction="20000"/>
          </a:bodyPr>
          <a:lstStyle/>
          <a:p>
            <a:pPr marL="0" indent="0" algn="just">
              <a:lnSpc>
                <a:spcPct val="100000"/>
              </a:lnSpc>
              <a:buNone/>
            </a:pPr>
            <a:r>
              <a:rPr lang="fr-CA" noProof="0" dirty="0"/>
              <a:t>La </a:t>
            </a:r>
            <a:r>
              <a:rPr lang="fr-CA" b="1" noProof="0" dirty="0"/>
              <a:t>communication</a:t>
            </a:r>
            <a:r>
              <a:rPr lang="fr-CA" noProof="0" dirty="0"/>
              <a:t> devrait avoir lieu à diverses étapes du projet, et non seulement à son achèvement :</a:t>
            </a:r>
          </a:p>
          <a:p>
            <a:pPr lvl="1" algn="just">
              <a:lnSpc>
                <a:spcPct val="100000"/>
              </a:lnSpc>
            </a:pPr>
            <a:r>
              <a:rPr lang="fr-CA" noProof="0" dirty="0"/>
              <a:t>vous devez maintenir les commanditaires et les clients au </a:t>
            </a:r>
            <a:r>
              <a:rPr lang="fr-CA" dirty="0"/>
              <a:t>fait des principaux points;</a:t>
            </a:r>
            <a:endParaRPr lang="fr-CA" noProof="0" dirty="0"/>
          </a:p>
          <a:p>
            <a:pPr lvl="1" algn="just">
              <a:lnSpc>
                <a:spcPct val="100000"/>
              </a:lnSpc>
            </a:pPr>
            <a:r>
              <a:rPr lang="fr-CA" noProof="0" dirty="0"/>
              <a:t>vous pouvez délaisser les détails techniques, mais vous devez </a:t>
            </a:r>
            <a:r>
              <a:rPr lang="fr-CA" dirty="0"/>
              <a:t>tout de même les documenter.</a:t>
            </a:r>
            <a:endParaRPr lang="fr-CA" noProof="0" dirty="0"/>
          </a:p>
          <a:p>
            <a:pPr lvl="1" algn="just">
              <a:lnSpc>
                <a:spcPct val="100000"/>
              </a:lnSpc>
            </a:pPr>
            <a:endParaRPr lang="fr-CA" sz="500" noProof="0" dirty="0"/>
          </a:p>
          <a:p>
            <a:pPr marL="0" indent="0" algn="just">
              <a:lnSpc>
                <a:spcPct val="100000"/>
              </a:lnSpc>
              <a:buNone/>
            </a:pPr>
            <a:r>
              <a:rPr lang="fr-CA" noProof="0" dirty="0"/>
              <a:t>Le </a:t>
            </a:r>
            <a:r>
              <a:rPr lang="fr-CA" b="1" noProof="0" dirty="0"/>
              <a:t>scénario </a:t>
            </a:r>
            <a:r>
              <a:rPr lang="fr-CA" b="1" dirty="0"/>
              <a:t>idéal</a:t>
            </a:r>
            <a:r>
              <a:rPr lang="fr-CA" noProof="0" dirty="0"/>
              <a:t> </a:t>
            </a:r>
            <a:r>
              <a:rPr lang="fr-CA" dirty="0"/>
              <a:t>consiste à utiliser un logiciel d’analyse qui permet aussi de créer des rapports :</a:t>
            </a:r>
            <a:endParaRPr lang="fr-CA" noProof="0" dirty="0"/>
          </a:p>
          <a:p>
            <a:pPr lvl="1" algn="just">
              <a:lnSpc>
                <a:spcPct val="100000"/>
              </a:lnSpc>
            </a:pPr>
            <a:r>
              <a:rPr lang="fr-CA" noProof="0" dirty="0"/>
              <a:t>minimise l’</a:t>
            </a:r>
            <a:r>
              <a:rPr lang="fr-CA" dirty="0"/>
              <a:t>erreur humaine liée à la fonction copier-coller;</a:t>
            </a:r>
            <a:endParaRPr lang="fr-CA" noProof="0" dirty="0"/>
          </a:p>
          <a:p>
            <a:pPr lvl="1" algn="just">
              <a:lnSpc>
                <a:spcPct val="100000"/>
              </a:lnSpc>
            </a:pPr>
            <a:r>
              <a:rPr lang="fr-CA" noProof="0" dirty="0"/>
              <a:t>supprime le besoin de maintenir la séparation entre l’analyse et la création de rapports;</a:t>
            </a:r>
          </a:p>
          <a:p>
            <a:pPr lvl="1" algn="just">
              <a:lnSpc>
                <a:spcPct val="100000"/>
              </a:lnSpc>
            </a:pPr>
            <a:r>
              <a:rPr lang="fr-CA" noProof="0" dirty="0"/>
              <a:t>facilite le partage du travail avec les autres membres du projet.</a:t>
            </a:r>
          </a:p>
          <a:p>
            <a:pPr lvl="1" algn="just">
              <a:lnSpc>
                <a:spcPct val="100000"/>
              </a:lnSpc>
            </a:pPr>
            <a:endParaRPr lang="fr-CA" sz="500" noProof="0" dirty="0"/>
          </a:p>
          <a:p>
            <a:pPr marL="0" indent="0">
              <a:lnSpc>
                <a:spcPct val="100000"/>
              </a:lnSpc>
              <a:buNone/>
            </a:pPr>
            <a:r>
              <a:rPr lang="fr-CA" noProof="0" dirty="0"/>
              <a:t>Vous pouvez simplifier davantage le processus en procédant à un déploiement directement sur le web.</a:t>
            </a:r>
          </a:p>
        </p:txBody>
      </p:sp>
    </p:spTree>
    <p:extLst>
      <p:ext uri="{BB962C8B-B14F-4D97-AF65-F5344CB8AC3E}">
        <p14:creationId xmlns:p14="http://schemas.microsoft.com/office/powerpoint/2010/main" val="394311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err="1"/>
              <a:t>ObjectiFs</a:t>
            </a:r>
            <a:r>
              <a:rPr lang="fr-CA" dirty="0"/>
              <a:t> D’APPRENTISSAGE</a:t>
            </a:r>
          </a:p>
        </p:txBody>
      </p:sp>
      <p:sp>
        <p:nvSpPr>
          <p:cNvPr id="3" name="Content Placeholder 2"/>
          <p:cNvSpPr>
            <a:spLocks noGrp="1"/>
          </p:cNvSpPr>
          <p:nvPr>
            <p:ph idx="1"/>
          </p:nvPr>
        </p:nvSpPr>
        <p:spPr/>
        <p:txBody>
          <a:bodyPr/>
          <a:lstStyle/>
          <a:p>
            <a:pPr marL="0" indent="0">
              <a:buNone/>
            </a:pPr>
            <a:r>
              <a:rPr lang="fr-CA" noProof="0" dirty="0"/>
              <a:t>Apprendre à créer des visualisations multivariées avec ggplot2.</a:t>
            </a:r>
          </a:p>
          <a:p>
            <a:pPr marL="0" indent="0">
              <a:buNone/>
            </a:pPr>
            <a:endParaRPr lang="fr-CA" sz="500" noProof="0" dirty="0"/>
          </a:p>
          <a:p>
            <a:pPr marL="0" indent="0">
              <a:buNone/>
            </a:pPr>
            <a:r>
              <a:rPr lang="fr-CA" noProof="0" dirty="0"/>
              <a:t>Se familiariser avec certaines questions et certains concepts liés aux tableaux de bord et à leur conception.</a:t>
            </a:r>
          </a:p>
        </p:txBody>
      </p:sp>
    </p:spTree>
    <p:extLst>
      <p:ext uri="{BB962C8B-B14F-4D97-AF65-F5344CB8AC3E}">
        <p14:creationId xmlns:p14="http://schemas.microsoft.com/office/powerpoint/2010/main" val="209620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E8362-1BD2-5F41-9FFE-D1EA7BC55C23}"/>
              </a:ext>
            </a:extLst>
          </p:cNvPr>
          <p:cNvSpPr>
            <a:spLocks noGrp="1"/>
          </p:cNvSpPr>
          <p:nvPr>
            <p:ph type="title"/>
          </p:nvPr>
        </p:nvSpPr>
        <p:spPr/>
        <p:txBody>
          <a:bodyPr/>
          <a:lstStyle/>
          <a:p>
            <a:r>
              <a:rPr lang="fr-CA" noProof="0" dirty="0"/>
              <a:t>DISCUSSION</a:t>
            </a:r>
          </a:p>
        </p:txBody>
      </p:sp>
      <p:sp>
        <p:nvSpPr>
          <p:cNvPr id="3" name="Content Placeholder 2"/>
          <p:cNvSpPr>
            <a:spLocks noGrp="1"/>
          </p:cNvSpPr>
          <p:nvPr>
            <p:ph idx="1"/>
          </p:nvPr>
        </p:nvSpPr>
        <p:spPr/>
        <p:txBody>
          <a:bodyPr/>
          <a:lstStyle/>
          <a:p>
            <a:pPr marL="0" indent="0">
              <a:buNone/>
            </a:pPr>
            <a:r>
              <a:rPr lang="fr-CA" noProof="0" dirty="0">
                <a:cs typeface="Helvetica" panose="020B0604020202020204" pitchFamily="34" charset="0"/>
              </a:rPr>
              <a:t>Quels sont vos outils de création de rapport favoris?</a:t>
            </a:r>
          </a:p>
          <a:p>
            <a:pPr marL="0" indent="0">
              <a:buNone/>
            </a:pPr>
            <a:endParaRPr lang="fr-CA" sz="500" noProof="0" dirty="0">
              <a:cs typeface="Helvetica" panose="020B0604020202020204" pitchFamily="34" charset="0"/>
            </a:endParaRPr>
          </a:p>
          <a:p>
            <a:pPr marL="0" indent="0">
              <a:buNone/>
            </a:pPr>
            <a:r>
              <a:rPr lang="fr-CA" noProof="0" dirty="0">
                <a:cs typeface="Helvetica" panose="020B0604020202020204" pitchFamily="34" charset="0"/>
              </a:rPr>
              <a:t>Jusqu’à quel point devez-vous tester un produit avant de le déployer?</a:t>
            </a:r>
          </a:p>
          <a:p>
            <a:pPr marL="0" indent="0">
              <a:buNone/>
            </a:pPr>
            <a:endParaRPr lang="fr-CA" sz="500" noProof="0" dirty="0">
              <a:cs typeface="Helvetica" panose="020B0604020202020204" pitchFamily="34" charset="0"/>
            </a:endParaRPr>
          </a:p>
          <a:p>
            <a:pPr marL="0" indent="0">
              <a:buNone/>
            </a:pPr>
            <a:r>
              <a:rPr lang="fr-CA" noProof="0" dirty="0">
                <a:cs typeface="Helvetica" panose="020B0604020202020204" pitchFamily="34" charset="0"/>
              </a:rPr>
              <a:t>Quel est le coût du déploiement d’un produit défectueux?</a:t>
            </a:r>
            <a:endParaRPr lang="fr-CA" sz="1000" noProof="0" dirty="0">
              <a:cs typeface="Helvetica" panose="020B0604020202020204" pitchFamily="34" charset="0"/>
            </a:endParaRPr>
          </a:p>
        </p:txBody>
      </p:sp>
    </p:spTree>
    <p:extLst>
      <p:ext uri="{BB962C8B-B14F-4D97-AF65-F5344CB8AC3E}">
        <p14:creationId xmlns:p14="http://schemas.microsoft.com/office/powerpoint/2010/main" val="225930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TABLEAUX DE BORD</a:t>
            </a:r>
            <a:endParaRPr lang="fr-CA" sz="2400" noProof="0" dirty="0"/>
          </a:p>
        </p:txBody>
      </p:sp>
      <p:sp>
        <p:nvSpPr>
          <p:cNvPr id="3" name="Content Placeholder 2"/>
          <p:cNvSpPr>
            <a:spLocks noGrp="1"/>
          </p:cNvSpPr>
          <p:nvPr>
            <p:ph idx="1"/>
          </p:nvPr>
        </p:nvSpPr>
        <p:spPr/>
        <p:txBody>
          <a:bodyPr>
            <a:normAutofit lnSpcReduction="10000"/>
          </a:bodyPr>
          <a:lstStyle/>
          <a:p>
            <a:pPr marL="0" indent="0" algn="just">
              <a:lnSpc>
                <a:spcPct val="100000"/>
              </a:lnSpc>
              <a:buNone/>
            </a:pPr>
            <a:r>
              <a:rPr lang="fr-CA" dirty="0"/>
              <a:t>Un </a:t>
            </a:r>
            <a:r>
              <a:rPr lang="fr-CA" b="1" dirty="0"/>
              <a:t>tableau de bord</a:t>
            </a:r>
            <a:r>
              <a:rPr lang="fr-CA" noProof="0" dirty="0"/>
              <a:t> est un affichage </a:t>
            </a:r>
            <a:r>
              <a:rPr lang="fr-CA" dirty="0"/>
              <a:t>visuel des données qui sert à surveiller les états et à faciliter la compréhension</a:t>
            </a:r>
            <a:r>
              <a:rPr lang="fr-CA" noProof="0" dirty="0"/>
              <a:t>.</a:t>
            </a:r>
          </a:p>
          <a:p>
            <a:pPr algn="just">
              <a:lnSpc>
                <a:spcPct val="100000"/>
              </a:lnSpc>
            </a:pPr>
            <a:endParaRPr lang="fr-CA" sz="500" noProof="0" dirty="0"/>
          </a:p>
          <a:p>
            <a:pPr marL="0" indent="0" algn="just">
              <a:lnSpc>
                <a:spcPct val="100000"/>
              </a:lnSpc>
              <a:buNone/>
            </a:pPr>
            <a:r>
              <a:rPr lang="fr-CA" b="1" noProof="0" dirty="0"/>
              <a:t>Exemples :</a:t>
            </a:r>
            <a:endParaRPr lang="fr-CA" noProof="0" dirty="0"/>
          </a:p>
          <a:p>
            <a:pPr lvl="1" algn="just">
              <a:lnSpc>
                <a:spcPct val="100000"/>
              </a:lnSpc>
            </a:pPr>
            <a:r>
              <a:rPr lang="fr-CA" noProof="0" dirty="0"/>
              <a:t>affichage interactif qui permet à l’utilisateur d’explorer les réclamations d’</a:t>
            </a:r>
            <a:r>
              <a:rPr lang="fr-CA" dirty="0"/>
              <a:t>assurance automobile selon la ville, la </a:t>
            </a:r>
            <a:r>
              <a:rPr lang="fr-CA" noProof="0" dirty="0"/>
              <a:t>province, l’âge du conducteur, etc.;</a:t>
            </a:r>
          </a:p>
          <a:p>
            <a:pPr lvl="1" algn="just">
              <a:lnSpc>
                <a:spcPct val="100000"/>
              </a:lnSpc>
            </a:pPr>
            <a:r>
              <a:rPr lang="fr-CA" noProof="0" dirty="0"/>
              <a:t>fichier PDF qui montre les principaux paramètres de vérification et qui est envoyé par courriel chaque semaine au DG d’un ministère;</a:t>
            </a:r>
          </a:p>
          <a:p>
            <a:pPr lvl="1" algn="just">
              <a:lnSpc>
                <a:spcPct val="100000"/>
              </a:lnSpc>
            </a:pPr>
            <a:r>
              <a:rPr lang="fr-CA" noProof="0" dirty="0"/>
              <a:t>écran monté au mur qui montre en temps réel les statistiques d’un centre d’appel;</a:t>
            </a:r>
          </a:p>
          <a:p>
            <a:pPr lvl="1" algn="just">
              <a:lnSpc>
                <a:spcPct val="100000"/>
              </a:lnSpc>
            </a:pPr>
            <a:r>
              <a:rPr lang="fr-CA" noProof="0" dirty="0"/>
              <a:t>application mobile qui permet aux administrateurs d’un hôpital de voir les </a:t>
            </a:r>
            <a:r>
              <a:rPr lang="fr-CA" dirty="0"/>
              <a:t>délais d’attente chaque heure et chaque jour pour l’année courante et l’année précédente</a:t>
            </a:r>
            <a:r>
              <a:rPr lang="fr-CA" noProof="0" dirty="0"/>
              <a:t>.</a:t>
            </a:r>
          </a:p>
        </p:txBody>
      </p:sp>
      <p:sp>
        <p:nvSpPr>
          <p:cNvPr id="4" name="Rectangle 3">
            <a:extLst>
              <a:ext uri="{FF2B5EF4-FFF2-40B4-BE49-F238E27FC236}">
                <a16:creationId xmlns:a16="http://schemas.microsoft.com/office/drawing/2014/main" xmlns="" id="{076CD591-42FF-6D45-AEED-E18854BAF363}"/>
              </a:ext>
            </a:extLst>
          </p:cNvPr>
          <p:cNvSpPr/>
          <p:nvPr/>
        </p:nvSpPr>
        <p:spPr>
          <a:xfrm>
            <a:off x="5385619" y="-4207"/>
            <a:ext cx="6806381" cy="369332"/>
          </a:xfrm>
          <a:prstGeom prst="rect">
            <a:avLst/>
          </a:prstGeom>
        </p:spPr>
        <p:txBody>
          <a:bodyPr wrap="square">
            <a:spAutoFit/>
          </a:bodyPr>
          <a:lstStyle/>
          <a:p>
            <a:pPr algn="r">
              <a:lnSpc>
                <a:spcPct val="100000"/>
              </a:lnSpc>
            </a:pPr>
            <a:r>
              <a:rPr lang="en-CA" dirty="0">
                <a:solidFill>
                  <a:schemeClr val="tx2"/>
                </a:solidFill>
                <a:latin typeface="Dagny OT" panose="020B0504020201020104" pitchFamily="34" charset="77"/>
              </a:rPr>
              <a:t>[Wexler, Shaffer, </a:t>
            </a:r>
            <a:r>
              <a:rPr lang="en-CA" dirty="0" err="1">
                <a:solidFill>
                  <a:schemeClr val="tx2"/>
                </a:solidFill>
                <a:latin typeface="Dagny OT" panose="020B0504020201020104" pitchFamily="34" charset="77"/>
              </a:rPr>
              <a:t>Cotgreave</a:t>
            </a:r>
            <a:r>
              <a:rPr lang="en-CA" dirty="0">
                <a:solidFill>
                  <a:schemeClr val="tx2"/>
                </a:solidFill>
                <a:latin typeface="Dagny OT" panose="020B0504020201020104" pitchFamily="34" charset="77"/>
              </a:rPr>
              <a:t>, </a:t>
            </a:r>
            <a:r>
              <a:rPr lang="en-CA" i="1" dirty="0">
                <a:solidFill>
                  <a:schemeClr val="tx2"/>
                </a:solidFill>
                <a:latin typeface="Dagny OT" panose="020B0504020201020104" pitchFamily="34" charset="77"/>
              </a:rPr>
              <a:t>The Big Book of Dashboards</a:t>
            </a:r>
            <a:r>
              <a:rPr lang="en-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185372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CA" dirty="0"/>
              <a:t>QUELQUES </a:t>
            </a:r>
            <a:r>
              <a:rPr lang="fr-CA" noProof="0" dirty="0"/>
              <a:t>Questions À PRENDRE EN COMPTE</a:t>
            </a:r>
          </a:p>
        </p:txBody>
      </p:sp>
      <p:sp>
        <p:nvSpPr>
          <p:cNvPr id="5" name="Content Placeholder 4"/>
          <p:cNvSpPr>
            <a:spLocks noGrp="1"/>
          </p:cNvSpPr>
          <p:nvPr>
            <p:ph idx="1"/>
          </p:nvPr>
        </p:nvSpPr>
        <p:spPr>
          <a:xfrm>
            <a:off x="568960" y="1856510"/>
            <a:ext cx="11041849" cy="4464756"/>
          </a:xfrm>
        </p:spPr>
        <p:txBody>
          <a:bodyPr>
            <a:noAutofit/>
          </a:bodyPr>
          <a:lstStyle/>
          <a:p>
            <a:pPr marL="0" indent="0" algn="just">
              <a:buNone/>
            </a:pPr>
            <a:r>
              <a:rPr lang="fr-CA" sz="2000" noProof="0" dirty="0"/>
              <a:t>Sur le tableau de bord d’une automobile, l’automobiliste doit comprendre </a:t>
            </a:r>
            <a:r>
              <a:rPr lang="fr-CA" sz="2000" b="1" noProof="0" dirty="0"/>
              <a:t>d’un coup d’œil</a:t>
            </a:r>
            <a:r>
              <a:rPr lang="fr-CA" sz="2000" noProof="0" dirty="0"/>
              <a:t> un petit nombre d’</a:t>
            </a:r>
            <a:r>
              <a:rPr lang="fr-CA" sz="2000" b="1" noProof="0" dirty="0"/>
              <a:t>indicateurs importants</a:t>
            </a:r>
            <a:r>
              <a:rPr lang="fr-CA" sz="2000" noProof="0" dirty="0"/>
              <a:t> (vitesse, niveau d’essence, phares, etc.). Un tableau de bord qui ne tient pas compte de ces deux caractéristiques peut donner lieu à des conséquences catastrophiques.</a:t>
            </a:r>
          </a:p>
          <a:p>
            <a:pPr marL="0" indent="0" algn="just">
              <a:buNone/>
            </a:pPr>
            <a:r>
              <a:rPr lang="fr-CA" sz="2000" noProof="0" dirty="0" smtClean="0"/>
              <a:t>Vous </a:t>
            </a:r>
            <a:r>
              <a:rPr lang="fr-CA" sz="2000" noProof="0" dirty="0"/>
              <a:t>devez répondre aux questions suivantes avant de concevoir un tableau de bord :</a:t>
            </a:r>
          </a:p>
          <a:p>
            <a:pPr marL="355600" lvl="1" indent="-173038" algn="just">
              <a:buFont typeface="Wingdings" pitchFamily="2" charset="2"/>
              <a:buChar char="§"/>
            </a:pPr>
            <a:r>
              <a:rPr lang="fr-CA" noProof="0" dirty="0"/>
              <a:t>Qui est l’</a:t>
            </a:r>
            <a:r>
              <a:rPr lang="fr-CA" b="1" noProof="0" dirty="0"/>
              <a:t>utilisateur</a:t>
            </a:r>
            <a:r>
              <a:rPr lang="fr-CA" noProof="0" dirty="0"/>
              <a:t> du tableau de bord?</a:t>
            </a:r>
            <a:endParaRPr lang="fr-CA" sz="700" noProof="0" dirty="0"/>
          </a:p>
          <a:p>
            <a:pPr marL="355600" lvl="1" indent="-173038" algn="just">
              <a:buFont typeface="Wingdings" pitchFamily="2" charset="2"/>
              <a:buChar char="§"/>
            </a:pPr>
            <a:r>
              <a:rPr lang="fr-CA" noProof="0" dirty="0"/>
              <a:t>Quels renseignements doit </a:t>
            </a:r>
            <a:r>
              <a:rPr lang="fr-CA" b="1" dirty="0"/>
              <a:t>transmettre</a:t>
            </a:r>
            <a:r>
              <a:rPr lang="fr-CA" noProof="0" dirty="0"/>
              <a:t> le tableau de bord?</a:t>
            </a:r>
            <a:endParaRPr lang="fr-CA" sz="700" noProof="0" dirty="0"/>
          </a:p>
          <a:p>
            <a:pPr marL="355600" lvl="1" indent="-173038" algn="just">
              <a:buFont typeface="Wingdings" pitchFamily="2" charset="2"/>
              <a:buChar char="§"/>
            </a:pPr>
            <a:r>
              <a:rPr lang="fr-CA" noProof="0" dirty="0"/>
              <a:t>Quelles données (catégories) seront utilisées?</a:t>
            </a:r>
            <a:endParaRPr lang="fr-CA" sz="700" noProof="0" dirty="0"/>
          </a:p>
          <a:p>
            <a:pPr marL="355600" lvl="1" indent="-173038" algn="just">
              <a:buFont typeface="Wingdings" pitchFamily="2" charset="2"/>
              <a:buChar char="§"/>
            </a:pPr>
            <a:r>
              <a:rPr lang="fr-CA" noProof="0" dirty="0"/>
              <a:t>Qu’est-ce qui </a:t>
            </a:r>
            <a:r>
              <a:rPr lang="fr-CA" b="1" dirty="0"/>
              <a:t>figurera</a:t>
            </a:r>
            <a:r>
              <a:rPr lang="fr-CA" noProof="0" dirty="0"/>
              <a:t> dans le tableau de bord?</a:t>
            </a:r>
            <a:endParaRPr lang="fr-CA" sz="700" noProof="0" dirty="0"/>
          </a:p>
          <a:p>
            <a:pPr marL="355600" lvl="1" indent="-173038" algn="just">
              <a:buFont typeface="Wingdings" pitchFamily="2" charset="2"/>
              <a:buChar char="§"/>
            </a:pPr>
            <a:r>
              <a:rPr lang="fr-CA" noProof="0" dirty="0"/>
              <a:t>Comment le tableau de bord va-t-il </a:t>
            </a:r>
            <a:r>
              <a:rPr lang="fr-CA" b="1" dirty="0"/>
              <a:t>aider</a:t>
            </a:r>
            <a:r>
              <a:rPr lang="fr-CA" noProof="0" dirty="0"/>
              <a:t> l’utilisateur?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676" y="4088888"/>
            <a:ext cx="3322506" cy="2207419"/>
          </a:xfrm>
          <a:prstGeom prst="rect">
            <a:avLst/>
          </a:prstGeom>
        </p:spPr>
      </p:pic>
    </p:spTree>
    <p:extLst>
      <p:ext uri="{BB962C8B-B14F-4D97-AF65-F5344CB8AC3E}">
        <p14:creationId xmlns:p14="http://schemas.microsoft.com/office/powerpoint/2010/main" val="343215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fr-CA" noProof="0" dirty="0"/>
              <a:t>LIGNES DIRECTRICES LIÉES À LA CONCEPTION D’UN TABLEAU DE BORD</a:t>
            </a:r>
          </a:p>
        </p:txBody>
      </p:sp>
      <p:sp>
        <p:nvSpPr>
          <p:cNvPr id="5" name="Content Placeholder 4"/>
          <p:cNvSpPr>
            <a:spLocks noGrp="1"/>
          </p:cNvSpPr>
          <p:nvPr>
            <p:ph idx="1"/>
          </p:nvPr>
        </p:nvSpPr>
        <p:spPr>
          <a:xfrm>
            <a:off x="581194" y="1902692"/>
            <a:ext cx="11306006" cy="4418574"/>
          </a:xfrm>
        </p:spPr>
        <p:txBody>
          <a:bodyPr>
            <a:noAutofit/>
          </a:bodyPr>
          <a:lstStyle/>
          <a:p>
            <a:pPr marL="0" indent="0" algn="just">
              <a:buNone/>
            </a:pPr>
            <a:r>
              <a:rPr lang="fr-CA" sz="2000" noProof="0" dirty="0"/>
              <a:t>Nick Smith propose les </a:t>
            </a:r>
            <a:r>
              <a:rPr lang="fr-CA" sz="2000" noProof="0" dirty="0" smtClean="0"/>
              <a:t>six </a:t>
            </a:r>
            <a:r>
              <a:rPr lang="fr-CA" sz="2000" noProof="0" dirty="0"/>
              <a:t>règles d’or suivantes :</a:t>
            </a:r>
          </a:p>
          <a:p>
            <a:pPr lvl="1" algn="just">
              <a:buFont typeface="Wingdings" pitchFamily="2" charset="2"/>
              <a:buChar char="§"/>
            </a:pPr>
            <a:r>
              <a:rPr lang="fr-CA" sz="1900" b="1" noProof="0" dirty="0"/>
              <a:t>Tenez compte du public </a:t>
            </a:r>
            <a:r>
              <a:rPr lang="fr-CA" sz="1900" noProof="0" dirty="0"/>
              <a:t>(Qui voulez-vous informer? Est-ce que le DG a réellement besoin de savoir que les serveurs fonctionnent à 88 </a:t>
            </a:r>
            <a:r>
              <a:rPr lang="fr-CA" sz="1900" noProof="0" dirty="0" smtClean="0"/>
              <a:t>p. cent </a:t>
            </a:r>
            <a:r>
              <a:rPr lang="fr-CA" sz="1900" noProof="0" dirty="0"/>
              <a:t>de leur capacité?)</a:t>
            </a:r>
          </a:p>
          <a:p>
            <a:pPr lvl="1" algn="just">
              <a:buFont typeface="Wingdings" pitchFamily="2" charset="2"/>
              <a:buChar char="§"/>
            </a:pPr>
            <a:r>
              <a:rPr lang="fr-CA" sz="1900" b="1" noProof="0" dirty="0"/>
              <a:t>Sélectionnez le bon type de tableau de bord </a:t>
            </a:r>
            <a:r>
              <a:rPr lang="fr-CA" sz="1900" noProof="0" dirty="0"/>
              <a:t>(opérationnel, stratégique, analytique)</a:t>
            </a:r>
          </a:p>
          <a:p>
            <a:pPr lvl="1" algn="just">
              <a:buFont typeface="Wingdings" pitchFamily="2" charset="2"/>
              <a:buChar char="§"/>
            </a:pPr>
            <a:r>
              <a:rPr lang="fr-CA" sz="1900" b="1" noProof="0" dirty="0"/>
              <a:t>Groupez les données logiquement, utilisez intelligemment l’espace </a:t>
            </a:r>
            <a:r>
              <a:rPr lang="fr-CA" sz="1900" noProof="0" dirty="0"/>
              <a:t>(séparez les secteurs fonctionnels : produit, ventes et marketing, finances, personnes, etc.)</a:t>
            </a:r>
          </a:p>
          <a:p>
            <a:pPr lvl="1" algn="just">
              <a:buFont typeface="Wingdings" pitchFamily="2" charset="2"/>
              <a:buChar char="§"/>
            </a:pPr>
            <a:r>
              <a:rPr lang="fr-CA" sz="1900" b="1" noProof="0" dirty="0"/>
              <a:t>Utilisez des données adaptées au public </a:t>
            </a:r>
            <a:r>
              <a:rPr lang="fr-CA" sz="1900" noProof="0" dirty="0"/>
              <a:t>(portée et étendue des données, différents tableaux de bord pour différents services, etc.)</a:t>
            </a:r>
          </a:p>
          <a:p>
            <a:pPr lvl="1" algn="just">
              <a:buFont typeface="Wingdings" pitchFamily="2" charset="2"/>
              <a:buChar char="§"/>
            </a:pPr>
            <a:r>
              <a:rPr lang="fr-CA" sz="1900" b="1" noProof="0" dirty="0"/>
              <a:t>Évitez d’encombrer le tableau de bord </a:t>
            </a:r>
            <a:r>
              <a:rPr lang="fr-CA" sz="1900" noProof="0" dirty="0"/>
              <a:t>(présentez seulement les paramètres les plus importants)</a:t>
            </a:r>
          </a:p>
          <a:p>
            <a:pPr lvl="1" algn="just">
              <a:buFont typeface="Wingdings" pitchFamily="2" charset="2"/>
              <a:buChar char="§"/>
            </a:pPr>
            <a:r>
              <a:rPr lang="fr-CA" sz="1900" b="1" noProof="0" dirty="0"/>
              <a:t>Actualisez les données à la fréquence appropriée </a:t>
            </a:r>
            <a:r>
              <a:rPr lang="fr-CA" sz="1900" noProof="0" dirty="0"/>
              <a:t>(en temps réel, chaque jour, chaque semaine, chaque mois, etc.)</a:t>
            </a:r>
          </a:p>
        </p:txBody>
      </p:sp>
      <p:sp>
        <p:nvSpPr>
          <p:cNvPr id="2" name="Rectangle 1">
            <a:extLst>
              <a:ext uri="{FF2B5EF4-FFF2-40B4-BE49-F238E27FC236}">
                <a16:creationId xmlns:a16="http://schemas.microsoft.com/office/drawing/2014/main" xmlns="" id="{72588056-2876-D84C-9591-5BA0BCE628A5}"/>
              </a:ext>
            </a:extLst>
          </p:cNvPr>
          <p:cNvSpPr/>
          <p:nvPr/>
        </p:nvSpPr>
        <p:spPr>
          <a:xfrm>
            <a:off x="1102659" y="-40341"/>
            <a:ext cx="11443447" cy="369332"/>
          </a:xfrm>
          <a:prstGeom prst="rect">
            <a:avLst/>
          </a:prstGeom>
        </p:spPr>
        <p:txBody>
          <a:bodyPr wrap="square">
            <a:spAutoFit/>
          </a:bodyPr>
          <a:lstStyle/>
          <a:p>
            <a:pPr algn="just"/>
            <a:r>
              <a:rPr lang="en-US" dirty="0">
                <a:latin typeface="Dagny OT" panose="020B0504020201020104" pitchFamily="34" charset="77"/>
              </a:rPr>
              <a:t>[</a:t>
            </a:r>
            <a:r>
              <a:rPr lang="en-US" dirty="0">
                <a:latin typeface="Dagny OT" panose="020B0504020201020104" pitchFamily="34" charset="77"/>
                <a:hlinkClick r:id="rId2"/>
              </a:rPr>
              <a:t>https://www.geckoboard.com/blog/building-great-dashboards-6-golden-rules-to-successful-dashboard-design</a:t>
            </a:r>
            <a:r>
              <a:rPr lang="en-US" dirty="0">
                <a:latin typeface="Dagny OT" panose="020B0504020201020104" pitchFamily="34" charset="77"/>
              </a:rPr>
              <a:t>]</a:t>
            </a:r>
          </a:p>
        </p:txBody>
      </p:sp>
    </p:spTree>
    <p:extLst>
      <p:ext uri="{BB962C8B-B14F-4D97-AF65-F5344CB8AC3E}">
        <p14:creationId xmlns:p14="http://schemas.microsoft.com/office/powerpoint/2010/main" val="27388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7AC00ED-24D2-B84E-9171-34122EC63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785" y="-1"/>
            <a:ext cx="7708430" cy="6424800"/>
          </a:xfrm>
          <a:prstGeom prst="rect">
            <a:avLst/>
          </a:prstGeom>
        </p:spPr>
      </p:pic>
      <p:sp>
        <p:nvSpPr>
          <p:cNvPr id="9" name="Rectangle 8">
            <a:extLst>
              <a:ext uri="{FF2B5EF4-FFF2-40B4-BE49-F238E27FC236}">
                <a16:creationId xmlns:a16="http://schemas.microsoft.com/office/drawing/2014/main" xmlns="" id="{C3234D0C-6CD7-3445-AB85-7B200D53261A}"/>
              </a:ext>
            </a:extLst>
          </p:cNvPr>
          <p:cNvSpPr/>
          <p:nvPr/>
        </p:nvSpPr>
        <p:spPr>
          <a:xfrm rot="16200000">
            <a:off x="-1597431" y="1597431"/>
            <a:ext cx="3564194" cy="369332"/>
          </a:xfrm>
          <a:prstGeom prst="rect">
            <a:avLst/>
          </a:prstGeom>
        </p:spPr>
        <p:txBody>
          <a:bodyPr wrap="square">
            <a:spAutoFit/>
          </a:bodyPr>
          <a:lstStyle/>
          <a:p>
            <a:pPr algn="r">
              <a:lnSpc>
                <a:spcPct val="100000"/>
              </a:lnSpc>
            </a:pPr>
            <a:r>
              <a:rPr lang="en-CA" dirty="0">
                <a:latin typeface="Dagny OT" panose="020B0504020201020104" pitchFamily="34" charset="77"/>
              </a:rPr>
              <a:t>[</a:t>
            </a:r>
            <a:r>
              <a:rPr lang="en-CA" dirty="0">
                <a:latin typeface="Dagny OT" panose="020B0504020201020104" pitchFamily="34" charset="77"/>
                <a:hlinkClick r:id="rId3"/>
              </a:rPr>
              <a:t>https://dashboard.edmonton.ca</a:t>
            </a:r>
            <a:r>
              <a:rPr lang="en-CA" dirty="0">
                <a:latin typeface="Dagny OT" panose="020B0504020201020104" pitchFamily="34" charset="77"/>
              </a:rPr>
              <a:t>]</a:t>
            </a:r>
          </a:p>
        </p:txBody>
      </p:sp>
    </p:spTree>
    <p:extLst>
      <p:ext uri="{BB962C8B-B14F-4D97-AF65-F5344CB8AC3E}">
        <p14:creationId xmlns:p14="http://schemas.microsoft.com/office/powerpoint/2010/main" val="24847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TABLEAU DE BORD DES PARAMÈTRES LIÉS AUX COURS – </a:t>
            </a:r>
            <a:r>
              <a:rPr lang="fr-CA" noProof="0" dirty="0" err="1"/>
              <a:t>ScÉnario</a:t>
            </a:r>
            <a:endParaRPr lang="fr-CA" sz="2400" noProof="0" dirty="0"/>
          </a:p>
        </p:txBody>
      </p:sp>
      <p:sp>
        <p:nvSpPr>
          <p:cNvPr id="3" name="Content Placeholder 2"/>
          <p:cNvSpPr>
            <a:spLocks noGrp="1"/>
          </p:cNvSpPr>
          <p:nvPr>
            <p:ph idx="1"/>
          </p:nvPr>
        </p:nvSpPr>
        <p:spPr/>
        <p:txBody>
          <a:bodyPr>
            <a:normAutofit lnSpcReduction="10000"/>
          </a:bodyPr>
          <a:lstStyle/>
          <a:p>
            <a:pPr marL="0" indent="0" algn="just">
              <a:lnSpc>
                <a:spcPct val="100000"/>
              </a:lnSpc>
              <a:buNone/>
            </a:pPr>
            <a:r>
              <a:rPr lang="fr-CA" noProof="0" dirty="0"/>
              <a:t>Vous êtes à la tête d’un </a:t>
            </a:r>
            <a:r>
              <a:rPr lang="fr-CA" dirty="0"/>
              <a:t>département d’études</a:t>
            </a:r>
            <a:r>
              <a:rPr lang="fr-CA" noProof="0" dirty="0"/>
              <a:t>. Vous voulez savoir :</a:t>
            </a:r>
          </a:p>
          <a:p>
            <a:pPr lvl="1" algn="just">
              <a:lnSpc>
                <a:spcPct val="100000"/>
              </a:lnSpc>
            </a:pPr>
            <a:r>
              <a:rPr lang="fr-CA" noProof="0" dirty="0"/>
              <a:t>la note attribuée à un </a:t>
            </a:r>
            <a:r>
              <a:rPr lang="fr-CA" dirty="0"/>
              <a:t>cours d’un professeur comparativement à celle attribuée aux autres cours du département et de l’université en général;</a:t>
            </a:r>
            <a:endParaRPr lang="fr-CA" noProof="0" dirty="0"/>
          </a:p>
          <a:p>
            <a:pPr lvl="1" algn="just">
              <a:lnSpc>
                <a:spcPct val="100000"/>
              </a:lnSpc>
            </a:pPr>
            <a:r>
              <a:rPr lang="fr-CA" noProof="0" dirty="0"/>
              <a:t>la charge générale du cours, le nombre </a:t>
            </a:r>
            <a:r>
              <a:rPr lang="fr-CA" dirty="0"/>
              <a:t>d’étudiants</a:t>
            </a:r>
            <a:r>
              <a:rPr lang="fr-CA" noProof="0" dirty="0"/>
              <a:t> et </a:t>
            </a:r>
            <a:r>
              <a:rPr lang="fr-CA" dirty="0"/>
              <a:t>la hausse ou la diminution du nombre d’inscriptions à un cours en particulier;</a:t>
            </a:r>
            <a:endParaRPr lang="fr-CA" noProof="0" dirty="0"/>
          </a:p>
          <a:p>
            <a:pPr lvl="1" algn="just">
              <a:lnSpc>
                <a:spcPct val="100000"/>
              </a:lnSpc>
            </a:pPr>
            <a:r>
              <a:rPr lang="fr-CA" noProof="0" dirty="0"/>
              <a:t>le nombre de cours qu’un enseignant a donné au fil du temps;</a:t>
            </a:r>
          </a:p>
          <a:p>
            <a:pPr lvl="1" algn="just">
              <a:lnSpc>
                <a:spcPct val="100000"/>
              </a:lnSpc>
            </a:pPr>
            <a:r>
              <a:rPr lang="fr-CA" noProof="0" dirty="0"/>
              <a:t>les renseignements détaillés sur les notes attribuées au cours le plus récent et les commentaires de l’enseignant.</a:t>
            </a:r>
          </a:p>
          <a:p>
            <a:pPr marL="457200" lvl="1" indent="0" algn="just">
              <a:lnSpc>
                <a:spcPct val="100000"/>
              </a:lnSpc>
              <a:buNone/>
            </a:pPr>
            <a:endParaRPr lang="fr-CA" sz="1000" noProof="0" dirty="0"/>
          </a:p>
          <a:p>
            <a:pPr marL="77388" indent="0" algn="just">
              <a:lnSpc>
                <a:spcPct val="100000"/>
              </a:lnSpc>
              <a:buNone/>
            </a:pPr>
            <a:r>
              <a:rPr lang="fr-CA" noProof="0" dirty="0"/>
              <a:t>De quel type de données avez-vous besoin? Comment </a:t>
            </a:r>
            <a:r>
              <a:rPr lang="fr-CA" dirty="0"/>
              <a:t>disposeriez-vous les paramètres dans le tableau de bord pour aider à répondre à ces </a:t>
            </a:r>
            <a:r>
              <a:rPr lang="fr-CA" noProof="0" dirty="0"/>
              <a:t>questions?</a:t>
            </a:r>
          </a:p>
        </p:txBody>
      </p:sp>
      <p:sp>
        <p:nvSpPr>
          <p:cNvPr id="4" name="Rectangle 3">
            <a:extLst>
              <a:ext uri="{FF2B5EF4-FFF2-40B4-BE49-F238E27FC236}">
                <a16:creationId xmlns:a16="http://schemas.microsoft.com/office/drawing/2014/main" xmlns="" id="{6A8C8908-EE75-444C-877D-48A9B41967D8}"/>
              </a:ext>
            </a:extLst>
          </p:cNvPr>
          <p:cNvSpPr/>
          <p:nvPr/>
        </p:nvSpPr>
        <p:spPr>
          <a:xfrm>
            <a:off x="5385619" y="-4207"/>
            <a:ext cx="6806381" cy="369332"/>
          </a:xfrm>
          <a:prstGeom prst="rect">
            <a:avLst/>
          </a:prstGeom>
        </p:spPr>
        <p:txBody>
          <a:bodyPr wrap="square">
            <a:spAutoFit/>
          </a:bodyPr>
          <a:lstStyle/>
          <a:p>
            <a:pPr algn="r">
              <a:lnSpc>
                <a:spcPct val="100000"/>
              </a:lnSpc>
            </a:pPr>
            <a:r>
              <a:rPr lang="en-CA" dirty="0">
                <a:solidFill>
                  <a:schemeClr val="tx2"/>
                </a:solidFill>
                <a:latin typeface="Dagny OT" panose="020B0504020201020104" pitchFamily="34" charset="77"/>
              </a:rPr>
              <a:t>[Wexler, Shaffer et </a:t>
            </a:r>
            <a:r>
              <a:rPr lang="en-CA" dirty="0" err="1">
                <a:solidFill>
                  <a:schemeClr val="tx2"/>
                </a:solidFill>
                <a:latin typeface="Dagny OT" panose="020B0504020201020104" pitchFamily="34" charset="77"/>
              </a:rPr>
              <a:t>Cotgreave</a:t>
            </a:r>
            <a:r>
              <a:rPr lang="en-CA" dirty="0">
                <a:solidFill>
                  <a:schemeClr val="tx2"/>
                </a:solidFill>
                <a:latin typeface="Dagny OT" panose="020B0504020201020104" pitchFamily="34" charset="77"/>
              </a:rPr>
              <a:t>, </a:t>
            </a:r>
            <a:r>
              <a:rPr lang="en-CA" i="1" dirty="0">
                <a:solidFill>
                  <a:schemeClr val="tx2"/>
                </a:solidFill>
                <a:latin typeface="Dagny OT" panose="020B0504020201020104" pitchFamily="34" charset="77"/>
              </a:rPr>
              <a:t>The Big Book of Dashboards</a:t>
            </a:r>
            <a:r>
              <a:rPr lang="en-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190998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43370"/>
            <a:ext cx="11029616" cy="1013800"/>
          </a:xfrm>
        </p:spPr>
        <p:txBody>
          <a:bodyPr/>
          <a:lstStyle/>
          <a:p>
            <a:r>
              <a:rPr lang="fr-CA" dirty="0"/>
              <a:t>TABLEAU DE BORD DES PARAMÈTRES LIÉS AUX COURS </a:t>
            </a:r>
            <a:r>
              <a:rPr lang="fr-CA" noProof="0" dirty="0"/>
              <a:t>– DONNÉES</a:t>
            </a:r>
            <a:endParaRPr lang="fr-CA" sz="2400" noProof="0" dirty="0"/>
          </a:p>
        </p:txBody>
      </p:sp>
      <p:grpSp>
        <p:nvGrpSpPr>
          <p:cNvPr id="17" name="Group 16">
            <a:extLst>
              <a:ext uri="{FF2B5EF4-FFF2-40B4-BE49-F238E27FC236}">
                <a16:creationId xmlns:a16="http://schemas.microsoft.com/office/drawing/2014/main" xmlns="" id="{1B055B57-04AC-EB4A-8551-B1CC3FC0027F}"/>
              </a:ext>
            </a:extLst>
          </p:cNvPr>
          <p:cNvGrpSpPr>
            <a:grpSpLocks noChangeAspect="1"/>
          </p:cNvGrpSpPr>
          <p:nvPr/>
        </p:nvGrpSpPr>
        <p:grpSpPr>
          <a:xfrm>
            <a:off x="1534887" y="1937248"/>
            <a:ext cx="9122226" cy="4469102"/>
            <a:chOff x="1331644" y="1690688"/>
            <a:chExt cx="9934338" cy="4866967"/>
          </a:xfrm>
        </p:grpSpPr>
        <p:pic>
          <p:nvPicPr>
            <p:cNvPr id="8" name="Picture 7">
              <a:extLst>
                <a:ext uri="{FF2B5EF4-FFF2-40B4-BE49-F238E27FC236}">
                  <a16:creationId xmlns:a16="http://schemas.microsoft.com/office/drawing/2014/main" xmlns="" id="{93AFA658-E141-A84E-9773-27A264F906AF}"/>
                </a:ext>
              </a:extLst>
            </p:cNvPr>
            <p:cNvPicPr>
              <a:picLocks noChangeAspect="1"/>
            </p:cNvPicPr>
            <p:nvPr/>
          </p:nvPicPr>
          <p:blipFill rotWithShape="1">
            <a:blip r:embed="rId3">
              <a:extLst>
                <a:ext uri="{28A0092B-C50C-407E-A947-70E740481C1C}">
                  <a14:useLocalDpi xmlns:a14="http://schemas.microsoft.com/office/drawing/2010/main" val="0"/>
                </a:ext>
              </a:extLst>
            </a:blip>
            <a:srcRect l="672" t="974"/>
            <a:stretch/>
          </p:blipFill>
          <p:spPr>
            <a:xfrm>
              <a:off x="1331644" y="1690688"/>
              <a:ext cx="3011967" cy="4866967"/>
            </a:xfrm>
            <a:prstGeom prst="rect">
              <a:avLst/>
            </a:prstGeom>
          </p:spPr>
        </p:pic>
        <p:pic>
          <p:nvPicPr>
            <p:cNvPr id="10" name="Picture 9">
              <a:extLst>
                <a:ext uri="{FF2B5EF4-FFF2-40B4-BE49-F238E27FC236}">
                  <a16:creationId xmlns:a16="http://schemas.microsoft.com/office/drawing/2014/main" xmlns="" id="{F218DBC0-98C6-674A-BE08-904077BA9F78}"/>
                </a:ext>
              </a:extLst>
            </p:cNvPr>
            <p:cNvPicPr>
              <a:picLocks noChangeAspect="1"/>
            </p:cNvPicPr>
            <p:nvPr/>
          </p:nvPicPr>
          <p:blipFill rotWithShape="1">
            <a:blip r:embed="rId4">
              <a:extLst>
                <a:ext uri="{28A0092B-C50C-407E-A947-70E740481C1C}">
                  <a14:useLocalDpi xmlns:a14="http://schemas.microsoft.com/office/drawing/2010/main" val="0"/>
                </a:ext>
              </a:extLst>
            </a:blip>
            <a:srcRect l="1557"/>
            <a:stretch/>
          </p:blipFill>
          <p:spPr>
            <a:xfrm>
              <a:off x="5385619" y="1690688"/>
              <a:ext cx="2187891" cy="1866900"/>
            </a:xfrm>
            <a:prstGeom prst="rect">
              <a:avLst/>
            </a:prstGeom>
          </p:spPr>
        </p:pic>
        <p:pic>
          <p:nvPicPr>
            <p:cNvPr id="12" name="Picture 11">
              <a:extLst>
                <a:ext uri="{FF2B5EF4-FFF2-40B4-BE49-F238E27FC236}">
                  <a16:creationId xmlns:a16="http://schemas.microsoft.com/office/drawing/2014/main" xmlns="" id="{1D4911EB-9F51-7545-94F5-D6F499EBE6C8}"/>
                </a:ext>
              </a:extLst>
            </p:cNvPr>
            <p:cNvPicPr>
              <a:picLocks noChangeAspect="1"/>
            </p:cNvPicPr>
            <p:nvPr/>
          </p:nvPicPr>
          <p:blipFill rotWithShape="1">
            <a:blip r:embed="rId5">
              <a:extLst>
                <a:ext uri="{28A0092B-C50C-407E-A947-70E740481C1C}">
                  <a14:useLocalDpi xmlns:a14="http://schemas.microsoft.com/office/drawing/2010/main" val="0"/>
                </a:ext>
              </a:extLst>
            </a:blip>
            <a:srcRect l="1223" t="970" r="1"/>
            <a:stretch/>
          </p:blipFill>
          <p:spPr>
            <a:xfrm>
              <a:off x="8443451" y="1692685"/>
              <a:ext cx="2822531" cy="4515055"/>
            </a:xfrm>
            <a:prstGeom prst="rect">
              <a:avLst/>
            </a:prstGeom>
          </p:spPr>
        </p:pic>
        <p:pic>
          <p:nvPicPr>
            <p:cNvPr id="14" name="Picture 13">
              <a:extLst>
                <a:ext uri="{FF2B5EF4-FFF2-40B4-BE49-F238E27FC236}">
                  <a16:creationId xmlns:a16="http://schemas.microsoft.com/office/drawing/2014/main" xmlns="" id="{177EE756-2718-A249-9BC4-8CE196B96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4863" y="4261515"/>
              <a:ext cx="1836580" cy="1811593"/>
            </a:xfrm>
            <a:prstGeom prst="rect">
              <a:avLst/>
            </a:prstGeom>
          </p:spPr>
        </p:pic>
      </p:grpSp>
      <p:sp>
        <p:nvSpPr>
          <p:cNvPr id="9" name="Rectangle 8">
            <a:extLst>
              <a:ext uri="{FF2B5EF4-FFF2-40B4-BE49-F238E27FC236}">
                <a16:creationId xmlns:a16="http://schemas.microsoft.com/office/drawing/2014/main" xmlns="" id="{A1666F75-E2FB-024D-A4A0-3100756D2C22}"/>
              </a:ext>
            </a:extLst>
          </p:cNvPr>
          <p:cNvSpPr/>
          <p:nvPr/>
        </p:nvSpPr>
        <p:spPr>
          <a:xfrm>
            <a:off x="5385619" y="-4207"/>
            <a:ext cx="6806381" cy="369332"/>
          </a:xfrm>
          <a:prstGeom prst="rect">
            <a:avLst/>
          </a:prstGeom>
        </p:spPr>
        <p:txBody>
          <a:bodyPr wrap="square">
            <a:spAutoFit/>
          </a:bodyPr>
          <a:lstStyle/>
          <a:p>
            <a:pPr algn="r">
              <a:lnSpc>
                <a:spcPct val="100000"/>
              </a:lnSpc>
            </a:pPr>
            <a:r>
              <a:rPr lang="en-CA" dirty="0">
                <a:solidFill>
                  <a:schemeClr val="tx2"/>
                </a:solidFill>
                <a:latin typeface="Dagny OT" panose="020B0504020201020104" pitchFamily="34" charset="77"/>
              </a:rPr>
              <a:t>[Wexler, Shaffer, </a:t>
            </a:r>
            <a:r>
              <a:rPr lang="en-CA" dirty="0" err="1">
                <a:solidFill>
                  <a:schemeClr val="tx2"/>
                </a:solidFill>
                <a:latin typeface="Dagny OT" panose="020B0504020201020104" pitchFamily="34" charset="77"/>
              </a:rPr>
              <a:t>Cotgreave</a:t>
            </a:r>
            <a:r>
              <a:rPr lang="en-CA" dirty="0">
                <a:solidFill>
                  <a:schemeClr val="tx2"/>
                </a:solidFill>
                <a:latin typeface="Dagny OT" panose="020B0504020201020104" pitchFamily="34" charset="77"/>
              </a:rPr>
              <a:t>, </a:t>
            </a:r>
            <a:r>
              <a:rPr lang="en-CA" i="1" dirty="0">
                <a:solidFill>
                  <a:schemeClr val="tx2"/>
                </a:solidFill>
                <a:latin typeface="Dagny OT" panose="020B0504020201020104" pitchFamily="34" charset="77"/>
              </a:rPr>
              <a:t>The Big Book of Dashboards</a:t>
            </a:r>
            <a:r>
              <a:rPr lang="en-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8782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TABLEAU DE BORD DES PARAMÈTRES LIÉS AUX COURS </a:t>
            </a:r>
            <a:r>
              <a:rPr lang="fr-CA" noProof="0" dirty="0"/>
              <a:t>– DONNÉES</a:t>
            </a:r>
            <a:endParaRPr lang="fr-CA" sz="2400" noProof="0" dirty="0"/>
          </a:p>
        </p:txBody>
      </p:sp>
      <p:pic>
        <p:nvPicPr>
          <p:cNvPr id="16" name="Picture 15">
            <a:extLst>
              <a:ext uri="{FF2B5EF4-FFF2-40B4-BE49-F238E27FC236}">
                <a16:creationId xmlns:a16="http://schemas.microsoft.com/office/drawing/2014/main" xmlns="" id="{A34B8D5B-7C81-D34B-B441-72C4F5D9B769}"/>
              </a:ext>
            </a:extLst>
          </p:cNvPr>
          <p:cNvPicPr>
            <a:picLocks noChangeAspect="1"/>
          </p:cNvPicPr>
          <p:nvPr/>
        </p:nvPicPr>
        <p:blipFill rotWithShape="1">
          <a:blip r:embed="rId3">
            <a:extLst>
              <a:ext uri="{28A0092B-C50C-407E-A947-70E740481C1C}">
                <a14:useLocalDpi xmlns:a14="http://schemas.microsoft.com/office/drawing/2010/main" val="0"/>
              </a:ext>
            </a:extLst>
          </a:blip>
          <a:srcRect l="333"/>
          <a:stretch/>
        </p:blipFill>
        <p:spPr>
          <a:xfrm>
            <a:off x="324464" y="2060020"/>
            <a:ext cx="11581785" cy="4114800"/>
          </a:xfrm>
          <a:prstGeom prst="rect">
            <a:avLst/>
          </a:prstGeom>
        </p:spPr>
      </p:pic>
      <p:sp>
        <p:nvSpPr>
          <p:cNvPr id="5" name="Rectangle 4">
            <a:extLst>
              <a:ext uri="{FF2B5EF4-FFF2-40B4-BE49-F238E27FC236}">
                <a16:creationId xmlns:a16="http://schemas.microsoft.com/office/drawing/2014/main" xmlns="" id="{7F319C14-585D-0A49-A52F-3C743EBCBE39}"/>
              </a:ext>
            </a:extLst>
          </p:cNvPr>
          <p:cNvSpPr/>
          <p:nvPr/>
        </p:nvSpPr>
        <p:spPr>
          <a:xfrm>
            <a:off x="5385619" y="-4207"/>
            <a:ext cx="6806381" cy="369332"/>
          </a:xfrm>
          <a:prstGeom prst="rect">
            <a:avLst/>
          </a:prstGeom>
        </p:spPr>
        <p:txBody>
          <a:bodyPr wrap="square">
            <a:spAutoFit/>
          </a:bodyPr>
          <a:lstStyle/>
          <a:p>
            <a:pPr algn="r">
              <a:lnSpc>
                <a:spcPct val="100000"/>
              </a:lnSpc>
            </a:pPr>
            <a:r>
              <a:rPr lang="en-CA" dirty="0">
                <a:solidFill>
                  <a:schemeClr val="tx2"/>
                </a:solidFill>
                <a:latin typeface="Dagny OT" panose="020B0504020201020104" pitchFamily="34" charset="77"/>
              </a:rPr>
              <a:t>[Wexler, Shaffer, </a:t>
            </a:r>
            <a:r>
              <a:rPr lang="en-CA" dirty="0" err="1">
                <a:solidFill>
                  <a:schemeClr val="tx2"/>
                </a:solidFill>
                <a:latin typeface="Dagny OT" panose="020B0504020201020104" pitchFamily="34" charset="77"/>
              </a:rPr>
              <a:t>Cotgreave</a:t>
            </a:r>
            <a:r>
              <a:rPr lang="en-CA" dirty="0">
                <a:solidFill>
                  <a:schemeClr val="tx2"/>
                </a:solidFill>
                <a:latin typeface="Dagny OT" panose="020B0504020201020104" pitchFamily="34" charset="77"/>
              </a:rPr>
              <a:t>, </a:t>
            </a:r>
            <a:r>
              <a:rPr lang="en-CA" i="1" dirty="0">
                <a:solidFill>
                  <a:schemeClr val="tx2"/>
                </a:solidFill>
                <a:latin typeface="Dagny OT" panose="020B0504020201020104" pitchFamily="34" charset="77"/>
              </a:rPr>
              <a:t>The Big Book of Dashboards</a:t>
            </a:r>
            <a:r>
              <a:rPr lang="en-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164476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929" y="0"/>
            <a:ext cx="9242142" cy="6858000"/>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6570065" y="0"/>
            <a:ext cx="5775940" cy="369332"/>
          </a:xfrm>
          <a:prstGeom prst="rect">
            <a:avLst/>
          </a:prstGeom>
        </p:spPr>
        <p:txBody>
          <a:bodyPr wrap="none">
            <a:spAutoFit/>
          </a:bodyPr>
          <a:lstStyle/>
          <a:p>
            <a:r>
              <a:rPr lang="en-US" dirty="0">
                <a:latin typeface="Helvetica Light" panose="020B0403020202020204" pitchFamily="34" charset="0"/>
              </a:rPr>
              <a:t>[</a:t>
            </a:r>
            <a:r>
              <a:rPr lang="en-US" dirty="0">
                <a:latin typeface="Helvetica Light" panose="020B0403020202020204" pitchFamily="34" charset="0"/>
                <a:hlinkClick r:id="rId4"/>
              </a:rPr>
              <a:t>https://bigbookofdashboards.com/dashboards.html</a:t>
            </a:r>
            <a:r>
              <a:rPr lang="en-US" dirty="0">
                <a:latin typeface="Helvetica Light" panose="020B0403020202020204" pitchFamily="34" charset="0"/>
              </a:rPr>
              <a:t>]  </a:t>
            </a:r>
          </a:p>
        </p:txBody>
      </p:sp>
    </p:spTree>
    <p:extLst>
      <p:ext uri="{BB962C8B-B14F-4D97-AF65-F5344CB8AC3E}">
        <p14:creationId xmlns:p14="http://schemas.microsoft.com/office/powerpoint/2010/main" val="109550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TABLEAU DE BORD DES PARAMÈTRES LIÉS AUX COURS </a:t>
            </a:r>
            <a:r>
              <a:rPr lang="fr-CA" noProof="0" dirty="0"/>
              <a:t>– POINTS FORTS</a:t>
            </a:r>
            <a:endParaRPr lang="fr-CA" sz="2400" noProof="0" dirty="0"/>
          </a:p>
        </p:txBody>
      </p:sp>
      <p:sp>
        <p:nvSpPr>
          <p:cNvPr id="3" name="Content Placeholder 2"/>
          <p:cNvSpPr>
            <a:spLocks noGrp="1"/>
          </p:cNvSpPr>
          <p:nvPr>
            <p:ph idx="1"/>
          </p:nvPr>
        </p:nvSpPr>
        <p:spPr/>
        <p:txBody>
          <a:bodyPr/>
          <a:lstStyle/>
          <a:p>
            <a:pPr marL="0" indent="0" algn="just">
              <a:lnSpc>
                <a:spcPct val="100000"/>
              </a:lnSpc>
              <a:buNone/>
            </a:pPr>
            <a:r>
              <a:rPr lang="fr-CA" noProof="0" dirty="0"/>
              <a:t>Principaux paramètres faciles à voir</a:t>
            </a:r>
          </a:p>
          <a:p>
            <a:pPr algn="just">
              <a:lnSpc>
                <a:spcPct val="100000"/>
              </a:lnSpc>
            </a:pPr>
            <a:endParaRPr lang="fr-CA" sz="1000" noProof="0" dirty="0"/>
          </a:p>
          <a:p>
            <a:pPr marL="0" indent="0" algn="just">
              <a:lnSpc>
                <a:spcPct val="100000"/>
              </a:lnSpc>
              <a:buNone/>
            </a:pPr>
            <a:r>
              <a:rPr lang="fr-CA" noProof="0" dirty="0"/>
              <a:t>Palette de couleurs simplifiée</a:t>
            </a:r>
          </a:p>
          <a:p>
            <a:pPr algn="just">
              <a:lnSpc>
                <a:spcPct val="100000"/>
              </a:lnSpc>
            </a:pPr>
            <a:endParaRPr lang="fr-CA" sz="1000" noProof="0" dirty="0"/>
          </a:p>
          <a:p>
            <a:pPr marL="0" indent="0" algn="just">
              <a:lnSpc>
                <a:spcPct val="100000"/>
              </a:lnSpc>
              <a:buNone/>
            </a:pPr>
            <a:r>
              <a:rPr lang="fr-CA" noProof="0" dirty="0"/>
              <a:t>Possibilité d’un tableau statique ou interactif</a:t>
            </a:r>
          </a:p>
          <a:p>
            <a:pPr algn="just">
              <a:lnSpc>
                <a:spcPct val="100000"/>
              </a:lnSpc>
            </a:pPr>
            <a:endParaRPr lang="fr-CA" sz="1000" noProof="0" dirty="0"/>
          </a:p>
          <a:p>
            <a:pPr marL="0" indent="0" algn="just">
              <a:lnSpc>
                <a:spcPct val="100000"/>
              </a:lnSpc>
              <a:buNone/>
            </a:pPr>
            <a:r>
              <a:rPr lang="fr-CA" noProof="0" dirty="0"/>
              <a:t>Clarté du sommaire et des détails</a:t>
            </a:r>
          </a:p>
        </p:txBody>
      </p:sp>
      <p:sp>
        <p:nvSpPr>
          <p:cNvPr id="4" name="Rectangle 3">
            <a:extLst>
              <a:ext uri="{FF2B5EF4-FFF2-40B4-BE49-F238E27FC236}">
                <a16:creationId xmlns:a16="http://schemas.microsoft.com/office/drawing/2014/main" xmlns="" id="{6A8C8908-EE75-444C-877D-48A9B41967D8}"/>
              </a:ext>
            </a:extLst>
          </p:cNvPr>
          <p:cNvSpPr/>
          <p:nvPr/>
        </p:nvSpPr>
        <p:spPr>
          <a:xfrm>
            <a:off x="5385619" y="-4207"/>
            <a:ext cx="6806381" cy="369332"/>
          </a:xfrm>
          <a:prstGeom prst="rect">
            <a:avLst/>
          </a:prstGeom>
        </p:spPr>
        <p:txBody>
          <a:bodyPr wrap="square">
            <a:spAutoFit/>
          </a:bodyPr>
          <a:lstStyle/>
          <a:p>
            <a:pPr algn="r">
              <a:lnSpc>
                <a:spcPct val="100000"/>
              </a:lnSpc>
            </a:pPr>
            <a:r>
              <a:rPr lang="en-CA" dirty="0">
                <a:solidFill>
                  <a:schemeClr val="tx2"/>
                </a:solidFill>
                <a:latin typeface="Dagny OT" panose="020B0504020201020104" pitchFamily="34" charset="77"/>
              </a:rPr>
              <a:t>[Wexler, Shaffer, </a:t>
            </a:r>
            <a:r>
              <a:rPr lang="en-CA" dirty="0" err="1">
                <a:solidFill>
                  <a:schemeClr val="tx2"/>
                </a:solidFill>
                <a:latin typeface="Dagny OT" panose="020B0504020201020104" pitchFamily="34" charset="77"/>
              </a:rPr>
              <a:t>Cotgreave</a:t>
            </a:r>
            <a:r>
              <a:rPr lang="en-CA" dirty="0">
                <a:solidFill>
                  <a:schemeClr val="tx2"/>
                </a:solidFill>
                <a:latin typeface="Dagny OT" panose="020B0504020201020104" pitchFamily="34" charset="77"/>
              </a:rPr>
              <a:t>, </a:t>
            </a:r>
            <a:r>
              <a:rPr lang="en-CA" i="1" dirty="0">
                <a:solidFill>
                  <a:schemeClr val="tx2"/>
                </a:solidFill>
                <a:latin typeface="Dagny OT" panose="020B0504020201020104" pitchFamily="34" charset="77"/>
              </a:rPr>
              <a:t>The Big Book of Dashboards</a:t>
            </a:r>
            <a:r>
              <a:rPr lang="en-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237965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61DF7C-219E-C040-8261-BB2BD405B8DC}"/>
              </a:ext>
            </a:extLst>
          </p:cNvPr>
          <p:cNvSpPr>
            <a:spLocks noGrp="1"/>
          </p:cNvSpPr>
          <p:nvPr>
            <p:ph type="title"/>
          </p:nvPr>
        </p:nvSpPr>
        <p:spPr/>
        <p:txBody>
          <a:bodyPr/>
          <a:lstStyle/>
          <a:p>
            <a:r>
              <a:rPr lang="fr-CA" noProof="0" dirty="0"/>
              <a:t>VISUALISATION DES DONNÉES AVEC GGPLOT2</a:t>
            </a:r>
          </a:p>
        </p:txBody>
      </p:sp>
      <p:sp>
        <p:nvSpPr>
          <p:cNvPr id="3" name="Text Placeholder 2">
            <a:extLst>
              <a:ext uri="{FF2B5EF4-FFF2-40B4-BE49-F238E27FC236}">
                <a16:creationId xmlns:a16="http://schemas.microsoft.com/office/drawing/2014/main" xmlns="" id="{4735C48B-72E0-D747-A26E-46BF4F98C7DC}"/>
              </a:ext>
            </a:extLst>
          </p:cNvPr>
          <p:cNvSpPr>
            <a:spLocks noGrp="1"/>
          </p:cNvSpPr>
          <p:nvPr>
            <p:ph type="body" idx="1"/>
          </p:nvPr>
        </p:nvSpPr>
        <p:spPr/>
        <p:txBody>
          <a:bodyPr>
            <a:normAutofit/>
          </a:bodyPr>
          <a:lstStyle/>
          <a:p>
            <a:r>
              <a:rPr lang="fr-CA" noProof="0" dirty="0"/>
              <a:t>CONCEPTS AVANCÉS DE LA VISUALISATION DES DONNÉES ET DE LA CRÉATION DE RAPPORTS</a:t>
            </a:r>
          </a:p>
        </p:txBody>
      </p:sp>
    </p:spTree>
    <p:extLst>
      <p:ext uri="{BB962C8B-B14F-4D97-AF65-F5344CB8AC3E}">
        <p14:creationId xmlns:p14="http://schemas.microsoft.com/office/powerpoint/2010/main" val="26411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89057A-BEFB-374A-8D77-4956C38EFBA0}"/>
              </a:ext>
            </a:extLst>
          </p:cNvPr>
          <p:cNvSpPr>
            <a:spLocks noGrp="1"/>
          </p:cNvSpPr>
          <p:nvPr>
            <p:ph type="title"/>
          </p:nvPr>
        </p:nvSpPr>
        <p:spPr/>
        <p:txBody>
          <a:bodyPr/>
          <a:lstStyle/>
          <a:p>
            <a:r>
              <a:rPr lang="fr-CA" noProof="0" dirty="0"/>
              <a:t>DISCUSSION</a:t>
            </a:r>
          </a:p>
        </p:txBody>
      </p:sp>
      <p:sp>
        <p:nvSpPr>
          <p:cNvPr id="3" name="Content Placeholder 2"/>
          <p:cNvSpPr>
            <a:spLocks noGrp="1"/>
          </p:cNvSpPr>
          <p:nvPr>
            <p:ph idx="1"/>
          </p:nvPr>
        </p:nvSpPr>
        <p:spPr/>
        <p:txBody>
          <a:bodyPr>
            <a:normAutofit/>
          </a:bodyPr>
          <a:lstStyle/>
          <a:p>
            <a:pPr marL="0" indent="0" algn="just">
              <a:lnSpc>
                <a:spcPct val="100000"/>
              </a:lnSpc>
              <a:buNone/>
            </a:pPr>
            <a:r>
              <a:rPr lang="fr-CA" noProof="0" dirty="0"/>
              <a:t>Aucun tableau de bord </a:t>
            </a:r>
            <a:r>
              <a:rPr lang="fr-CA" dirty="0"/>
              <a:t>n’est parfait</a:t>
            </a:r>
            <a:r>
              <a:rPr lang="fr-CA" noProof="0" dirty="0"/>
              <a:t> – aucun ensemble de graphiques ne conviendra à</a:t>
            </a:r>
            <a:r>
              <a:rPr lang="fr-CA" dirty="0"/>
              <a:t> toutes les personnes qui les utiliseront</a:t>
            </a:r>
            <a:r>
              <a:rPr lang="fr-CA" noProof="0" dirty="0"/>
              <a:t>.</a:t>
            </a:r>
          </a:p>
          <a:p>
            <a:pPr algn="just">
              <a:lnSpc>
                <a:spcPct val="100000"/>
              </a:lnSpc>
            </a:pPr>
            <a:endParaRPr lang="fr-CA" sz="500" noProof="0" dirty="0"/>
          </a:p>
          <a:p>
            <a:pPr marL="0" indent="0" algn="just">
              <a:lnSpc>
                <a:spcPct val="100000"/>
              </a:lnSpc>
              <a:buNone/>
            </a:pPr>
            <a:r>
              <a:rPr lang="fr-CA" noProof="0" dirty="0"/>
              <a:t>Un tableau de bord doit transmettre la </a:t>
            </a:r>
            <a:r>
              <a:rPr lang="fr-CA" b="1" noProof="0" dirty="0"/>
              <a:t>vérité</a:t>
            </a:r>
            <a:r>
              <a:rPr lang="fr-CA" noProof="0" dirty="0"/>
              <a:t> et être </a:t>
            </a:r>
            <a:r>
              <a:rPr lang="fr-CA" b="1" noProof="0" dirty="0"/>
              <a:t>fonctionnel</a:t>
            </a:r>
            <a:r>
              <a:rPr lang="fr-CA" dirty="0"/>
              <a:t>;</a:t>
            </a:r>
            <a:r>
              <a:rPr lang="fr-CA" noProof="0" dirty="0"/>
              <a:t> un tableau de bord </a:t>
            </a:r>
            <a:r>
              <a:rPr lang="fr-CA" b="1" noProof="0" dirty="0"/>
              <a:t>élégant</a:t>
            </a:r>
            <a:r>
              <a:rPr lang="fr-CA" noProof="0" dirty="0"/>
              <a:t> (agréable, plaisant) convient davantage.</a:t>
            </a:r>
          </a:p>
          <a:p>
            <a:pPr algn="just">
              <a:lnSpc>
                <a:spcPct val="100000"/>
              </a:lnSpc>
            </a:pPr>
            <a:endParaRPr lang="fr-CA" sz="500" noProof="0" dirty="0"/>
          </a:p>
          <a:p>
            <a:pPr marL="0" indent="0" algn="just">
              <a:lnSpc>
                <a:spcPct val="100000"/>
              </a:lnSpc>
              <a:buNone/>
            </a:pPr>
            <a:r>
              <a:rPr lang="fr-CA" noProof="0" dirty="0"/>
              <a:t>Aucun tableau de bord </a:t>
            </a:r>
            <a:r>
              <a:rPr lang="fr-CA" b="1" dirty="0"/>
              <a:t>n’est complet</a:t>
            </a:r>
            <a:r>
              <a:rPr lang="fr-CA" noProof="0" dirty="0"/>
              <a:t>. Un bon tableau de bord mène tout de même à un cul-de-sac, mais il devrait permettre à l’utilisateur de se demander « Pourquoi? Quelle est la cause fondamentale du problème? ».</a:t>
            </a:r>
          </a:p>
          <a:p>
            <a:pPr marL="0" indent="0" algn="just">
              <a:lnSpc>
                <a:spcPct val="100000"/>
              </a:lnSpc>
              <a:buNone/>
            </a:pPr>
            <a:endParaRPr lang="fr-CA" sz="500" noProof="0" dirty="0"/>
          </a:p>
          <a:p>
            <a:pPr marL="0" indent="0" algn="just">
              <a:lnSpc>
                <a:spcPct val="100000"/>
              </a:lnSpc>
              <a:buNone/>
            </a:pPr>
            <a:r>
              <a:rPr lang="fr-CA" b="1" noProof="0" dirty="0"/>
              <a:t>Outils :</a:t>
            </a:r>
            <a:r>
              <a:rPr lang="fr-CA" noProof="0" dirty="0"/>
              <a:t> Excel, Power BI, Tableau, R + </a:t>
            </a:r>
            <a:r>
              <a:rPr lang="fr-CA" noProof="0" dirty="0" err="1"/>
              <a:t>Shiny</a:t>
            </a:r>
            <a:r>
              <a:rPr lang="fr-CA" noProof="0" dirty="0"/>
              <a:t>, </a:t>
            </a:r>
            <a:r>
              <a:rPr lang="fr-CA" noProof="0" dirty="0" err="1"/>
              <a:t>Geckoboard</a:t>
            </a:r>
            <a:r>
              <a:rPr lang="fr-CA" noProof="0" dirty="0"/>
              <a:t>, </a:t>
            </a:r>
            <a:r>
              <a:rPr lang="fr-CA" noProof="0" dirty="0" err="1"/>
              <a:t>Matillion</a:t>
            </a:r>
            <a:r>
              <a:rPr lang="fr-CA" noProof="0" dirty="0"/>
              <a:t>, etc.</a:t>
            </a:r>
          </a:p>
        </p:txBody>
      </p:sp>
    </p:spTree>
    <p:extLst>
      <p:ext uri="{BB962C8B-B14F-4D97-AF65-F5344CB8AC3E}">
        <p14:creationId xmlns:p14="http://schemas.microsoft.com/office/powerpoint/2010/main" val="34141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63034-E4E6-6242-8D2B-982FB091113A}"/>
              </a:ext>
            </a:extLst>
          </p:cNvPr>
          <p:cNvSpPr>
            <a:spLocks noGrp="1"/>
          </p:cNvSpPr>
          <p:nvPr>
            <p:ph type="title"/>
          </p:nvPr>
        </p:nvSpPr>
        <p:spPr/>
        <p:txBody>
          <a:bodyPr/>
          <a:lstStyle/>
          <a:p>
            <a:r>
              <a:rPr lang="fr-CA" noProof="0" dirty="0" err="1"/>
              <a:t>eXERCICE</a:t>
            </a:r>
            <a:endParaRPr lang="fr-CA" noProof="0" dirty="0"/>
          </a:p>
        </p:txBody>
      </p:sp>
      <p:sp>
        <p:nvSpPr>
          <p:cNvPr id="3" name="Content Placeholder 2">
            <a:extLst>
              <a:ext uri="{FF2B5EF4-FFF2-40B4-BE49-F238E27FC236}">
                <a16:creationId xmlns:a16="http://schemas.microsoft.com/office/drawing/2014/main" xmlns="" id="{34C6165E-F7F2-EC42-AA64-04DA13F54F2C}"/>
              </a:ext>
            </a:extLst>
          </p:cNvPr>
          <p:cNvSpPr>
            <a:spLocks noGrp="1"/>
          </p:cNvSpPr>
          <p:nvPr>
            <p:ph idx="1"/>
          </p:nvPr>
        </p:nvSpPr>
        <p:spPr/>
        <p:txBody>
          <a:bodyPr/>
          <a:lstStyle/>
          <a:p>
            <a:pPr marL="0" indent="0" algn="just">
              <a:buNone/>
            </a:pPr>
            <a:r>
              <a:rPr lang="fr-CA" noProof="0" dirty="0"/>
              <a:t>Examinez les prochains tableaux de bord. D’un coup d’œil, pouvez-vous en déterminer le public? Quels sont leurs points forts? Quelles sont leurs limites? Comment pourriez-vous les améliorer?</a:t>
            </a:r>
          </a:p>
        </p:txBody>
      </p:sp>
    </p:spTree>
    <p:extLst>
      <p:ext uri="{BB962C8B-B14F-4D97-AF65-F5344CB8AC3E}">
        <p14:creationId xmlns:p14="http://schemas.microsoft.com/office/powerpoint/2010/main" val="187589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1474929" y="467480"/>
            <a:ext cx="9242142" cy="5923039"/>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1171034" y="0"/>
            <a:ext cx="11020966" cy="369332"/>
          </a:xfrm>
          <a:prstGeom prst="rect">
            <a:avLst/>
          </a:prstGeom>
        </p:spPr>
        <p:txBody>
          <a:bodyPr wrap="none">
            <a:spAutoFit/>
          </a:bodyPr>
          <a:lstStyle/>
          <a:p>
            <a:pPr algn="r"/>
            <a:r>
              <a:rPr lang="en-US" dirty="0">
                <a:latin typeface="Helvetica Light" panose="020B0403020202020204" pitchFamily="34" charset="0"/>
              </a:rPr>
              <a:t>[</a:t>
            </a:r>
            <a:r>
              <a:rPr lang="en-US" dirty="0">
                <a:latin typeface="Helvetica Light" panose="020B0403020202020204" pitchFamily="34" charset="0"/>
                <a:hlinkClick r:id="rId4"/>
              </a:rPr>
              <a:t>https://www.matillion.com/wp-content/uploads/2014/11/qlikview-poor-use-of-dashboard-software.png</a:t>
            </a:r>
            <a:r>
              <a:rPr lang="en-US" dirty="0">
                <a:latin typeface="Helvetica Light" panose="020B0403020202020204" pitchFamily="34" charset="0"/>
              </a:rPr>
              <a:t>]  </a:t>
            </a:r>
          </a:p>
        </p:txBody>
      </p:sp>
    </p:spTree>
    <p:extLst>
      <p:ext uri="{BB962C8B-B14F-4D97-AF65-F5344CB8AC3E}">
        <p14:creationId xmlns:p14="http://schemas.microsoft.com/office/powerpoint/2010/main" val="23451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2271159" y="467480"/>
            <a:ext cx="7649681" cy="5923039"/>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3748663" y="0"/>
            <a:ext cx="8443337" cy="369332"/>
          </a:xfrm>
          <a:prstGeom prst="rect">
            <a:avLst/>
          </a:prstGeom>
        </p:spPr>
        <p:txBody>
          <a:bodyPr wrap="none">
            <a:spAutoFit/>
          </a:bodyPr>
          <a:lstStyle/>
          <a:p>
            <a:pPr algn="r"/>
            <a:r>
              <a:rPr lang="en-US" dirty="0">
                <a:latin typeface="Helvetica Light" panose="020B0403020202020204" pitchFamily="34" charset="0"/>
              </a:rPr>
              <a:t>[</a:t>
            </a:r>
            <a:r>
              <a:rPr lang="en-US" dirty="0">
                <a:latin typeface="Helvetica Light" panose="020B0403020202020204" pitchFamily="34" charset="0"/>
                <a:hlinkClick r:id="rId4"/>
              </a:rPr>
              <a:t>https://www.geckoboard.com/assets/2-terrible-dashboard-example-min.png</a:t>
            </a:r>
            <a:r>
              <a:rPr lang="en-US" dirty="0">
                <a:latin typeface="Helvetica Light" panose="020B0403020202020204" pitchFamily="34" charset="0"/>
              </a:rPr>
              <a:t>]  </a:t>
            </a:r>
          </a:p>
        </p:txBody>
      </p:sp>
    </p:spTree>
    <p:extLst>
      <p:ext uri="{BB962C8B-B14F-4D97-AF65-F5344CB8AC3E}">
        <p14:creationId xmlns:p14="http://schemas.microsoft.com/office/powerpoint/2010/main" val="40484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1685910" y="233740"/>
            <a:ext cx="8782540" cy="6390519"/>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10291077" y="0"/>
            <a:ext cx="2086660" cy="369332"/>
          </a:xfrm>
          <a:prstGeom prst="rect">
            <a:avLst/>
          </a:prstGeom>
        </p:spPr>
        <p:txBody>
          <a:bodyPr wrap="none">
            <a:spAutoFit/>
          </a:bodyPr>
          <a:lstStyle/>
          <a:p>
            <a:pPr algn="r"/>
            <a:r>
              <a:rPr lang="fr-CA" dirty="0">
                <a:latin typeface="Helvetica Light" panose="020B0403020202020204" pitchFamily="34" charset="0"/>
              </a:rPr>
              <a:t>[fichier personnel]  </a:t>
            </a:r>
          </a:p>
        </p:txBody>
      </p:sp>
    </p:spTree>
    <p:extLst>
      <p:ext uri="{BB962C8B-B14F-4D97-AF65-F5344CB8AC3E}">
        <p14:creationId xmlns:p14="http://schemas.microsoft.com/office/powerpoint/2010/main" val="18226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1685910" y="585298"/>
            <a:ext cx="8782540" cy="5687402"/>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10291077" y="0"/>
            <a:ext cx="2086660" cy="369332"/>
          </a:xfrm>
          <a:prstGeom prst="rect">
            <a:avLst/>
          </a:prstGeom>
        </p:spPr>
        <p:txBody>
          <a:bodyPr wrap="none">
            <a:spAutoFit/>
          </a:bodyPr>
          <a:lstStyle/>
          <a:p>
            <a:pPr algn="r"/>
            <a:r>
              <a:rPr lang="fr-CA" dirty="0">
                <a:latin typeface="Helvetica Light" panose="020B0403020202020204" pitchFamily="34" charset="0"/>
              </a:rPr>
              <a:t>[fichier personnel]  </a:t>
            </a:r>
          </a:p>
        </p:txBody>
      </p:sp>
    </p:spTree>
    <p:extLst>
      <p:ext uri="{BB962C8B-B14F-4D97-AF65-F5344CB8AC3E}">
        <p14:creationId xmlns:p14="http://schemas.microsoft.com/office/powerpoint/2010/main" val="186416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2401742" y="233740"/>
            <a:ext cx="7350875" cy="6390519"/>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10291077" y="0"/>
            <a:ext cx="2086660" cy="369332"/>
          </a:xfrm>
          <a:prstGeom prst="rect">
            <a:avLst/>
          </a:prstGeom>
        </p:spPr>
        <p:txBody>
          <a:bodyPr wrap="none">
            <a:spAutoFit/>
          </a:bodyPr>
          <a:lstStyle/>
          <a:p>
            <a:pPr algn="r"/>
            <a:r>
              <a:rPr lang="fr-CA" dirty="0">
                <a:latin typeface="Helvetica Light" panose="020B0403020202020204" pitchFamily="34" charset="0"/>
              </a:rPr>
              <a:t>[fichier personnel]  </a:t>
            </a:r>
          </a:p>
        </p:txBody>
      </p:sp>
    </p:spTree>
    <p:extLst>
      <p:ext uri="{BB962C8B-B14F-4D97-AF65-F5344CB8AC3E}">
        <p14:creationId xmlns:p14="http://schemas.microsoft.com/office/powerpoint/2010/main" val="409976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ADC2A7-D586-9543-A77D-DC68D9D4BAA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xmlns="" id="{6D94B057-0B1A-AA46-BD65-051CAAF968EF}"/>
              </a:ext>
            </a:extLst>
          </p:cNvPr>
          <p:cNvPicPr>
            <a:picLocks noChangeAspect="1"/>
          </p:cNvPicPr>
          <p:nvPr/>
        </p:nvPicPr>
        <p:blipFill>
          <a:blip r:embed="rId3"/>
          <a:stretch>
            <a:fillRect/>
          </a:stretch>
        </p:blipFill>
        <p:spPr>
          <a:xfrm>
            <a:off x="154074" y="0"/>
            <a:ext cx="11883853" cy="6857999"/>
          </a:xfrm>
          <a:prstGeom prst="rect">
            <a:avLst/>
          </a:prstGeom>
        </p:spPr>
      </p:pic>
      <p:sp>
        <p:nvSpPr>
          <p:cNvPr id="4" name="Rectangle 3">
            <a:extLst>
              <a:ext uri="{FF2B5EF4-FFF2-40B4-BE49-F238E27FC236}">
                <a16:creationId xmlns:a16="http://schemas.microsoft.com/office/drawing/2014/main" xmlns="" id="{026FD61D-0AB5-AA44-87A1-C71A4BBDDA27}"/>
              </a:ext>
            </a:extLst>
          </p:cNvPr>
          <p:cNvSpPr/>
          <p:nvPr/>
        </p:nvSpPr>
        <p:spPr>
          <a:xfrm>
            <a:off x="5369915" y="185737"/>
            <a:ext cx="5775940" cy="369332"/>
          </a:xfrm>
          <a:prstGeom prst="rect">
            <a:avLst/>
          </a:prstGeom>
        </p:spPr>
        <p:txBody>
          <a:bodyPr wrap="none">
            <a:spAutoFit/>
          </a:bodyPr>
          <a:lstStyle/>
          <a:p>
            <a:r>
              <a:rPr lang="en-US" dirty="0">
                <a:latin typeface="Helvetica Light" panose="020B0403020202020204" pitchFamily="34" charset="0"/>
              </a:rPr>
              <a:t>[</a:t>
            </a:r>
            <a:r>
              <a:rPr lang="en-US" dirty="0">
                <a:latin typeface="Helvetica Light" panose="020B0403020202020204" pitchFamily="34" charset="0"/>
                <a:hlinkClick r:id="rId4"/>
              </a:rPr>
              <a:t>https://bigbookofdashboards.com/dashboards.html</a:t>
            </a:r>
            <a:r>
              <a:rPr lang="en-US" dirty="0">
                <a:latin typeface="Helvetica Light" panose="020B0403020202020204" pitchFamily="34" charset="0"/>
              </a:rPr>
              <a:t>]  </a:t>
            </a:r>
          </a:p>
        </p:txBody>
      </p:sp>
    </p:spTree>
    <p:extLst>
      <p:ext uri="{BB962C8B-B14F-4D97-AF65-F5344CB8AC3E}">
        <p14:creationId xmlns:p14="http://schemas.microsoft.com/office/powerpoint/2010/main" val="107472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63034-E4E6-6242-8D2B-982FB091113A}"/>
              </a:ext>
            </a:extLst>
          </p:cNvPr>
          <p:cNvSpPr>
            <a:spLocks noGrp="1"/>
          </p:cNvSpPr>
          <p:nvPr>
            <p:ph type="title"/>
          </p:nvPr>
        </p:nvSpPr>
        <p:spPr/>
        <p:txBody>
          <a:bodyPr/>
          <a:lstStyle/>
          <a:p>
            <a:r>
              <a:rPr lang="fr-CA" noProof="0" dirty="0"/>
              <a:t>QUELS EN SONT LES DÉFAUTS?</a:t>
            </a:r>
          </a:p>
        </p:txBody>
      </p:sp>
      <p:sp>
        <p:nvSpPr>
          <p:cNvPr id="3" name="Content Placeholder 2">
            <a:extLst>
              <a:ext uri="{FF2B5EF4-FFF2-40B4-BE49-F238E27FC236}">
                <a16:creationId xmlns:a16="http://schemas.microsoft.com/office/drawing/2014/main" xmlns="" id="{34C6165E-F7F2-EC42-AA64-04DA13F54F2C}"/>
              </a:ext>
            </a:extLst>
          </p:cNvPr>
          <p:cNvSpPr>
            <a:spLocks noGrp="1"/>
          </p:cNvSpPr>
          <p:nvPr>
            <p:ph idx="1"/>
          </p:nvPr>
        </p:nvSpPr>
        <p:spPr/>
        <p:txBody>
          <a:bodyPr/>
          <a:lstStyle/>
          <a:p>
            <a:pPr marL="0" indent="0" algn="just">
              <a:buNone/>
            </a:pPr>
            <a:r>
              <a:rPr lang="fr-CA" noProof="0" dirty="0"/>
              <a:t>Tableau de bord 1 : compréhension impossible en un coup d’œil, surutilisation des couleurs, diagrammes à secteurs??</a:t>
            </a:r>
          </a:p>
          <a:p>
            <a:pPr marL="0" indent="0" algn="just">
              <a:buNone/>
            </a:pPr>
            <a:r>
              <a:rPr lang="fr-CA" noProof="0" dirty="0"/>
              <a:t>Tableau de bord 2 : visualisations 3D, délimitations et arrière-plan distrayants, absence de données filtrées, nombre insuffisant d’étiquettes et contexte insuffisant.</a:t>
            </a:r>
          </a:p>
          <a:p>
            <a:pPr marL="0" indent="0" algn="just">
              <a:buNone/>
            </a:pPr>
            <a:r>
              <a:rPr lang="fr-CA" noProof="0" dirty="0"/>
              <a:t>Tableaux de bord  3 </a:t>
            </a:r>
            <a:r>
              <a:rPr lang="fr-CA" noProof="0" dirty="0" smtClean="0"/>
              <a:t>et </a:t>
            </a:r>
            <a:r>
              <a:rPr lang="fr-CA" noProof="0" dirty="0"/>
              <a:t>4 : …</a:t>
            </a:r>
          </a:p>
        </p:txBody>
      </p:sp>
    </p:spTree>
    <p:extLst>
      <p:ext uri="{BB962C8B-B14F-4D97-AF65-F5344CB8AC3E}">
        <p14:creationId xmlns:p14="http://schemas.microsoft.com/office/powerpoint/2010/main" val="149196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63034-E4E6-6242-8D2B-982FB091113A}"/>
              </a:ext>
            </a:extLst>
          </p:cNvPr>
          <p:cNvSpPr>
            <a:spLocks noGrp="1"/>
          </p:cNvSpPr>
          <p:nvPr>
            <p:ph type="title"/>
          </p:nvPr>
        </p:nvSpPr>
        <p:spPr/>
        <p:txBody>
          <a:bodyPr/>
          <a:lstStyle/>
          <a:p>
            <a:r>
              <a:rPr lang="fr-CA" noProof="0" dirty="0" err="1"/>
              <a:t>eXERCICE</a:t>
            </a:r>
            <a:r>
              <a:rPr lang="fr-CA" noProof="0" dirty="0"/>
              <a:t> </a:t>
            </a:r>
          </a:p>
        </p:txBody>
      </p:sp>
      <p:sp>
        <p:nvSpPr>
          <p:cNvPr id="3" name="Content Placeholder 2">
            <a:extLst>
              <a:ext uri="{FF2B5EF4-FFF2-40B4-BE49-F238E27FC236}">
                <a16:creationId xmlns:a16="http://schemas.microsoft.com/office/drawing/2014/main" xmlns="" id="{34C6165E-F7F2-EC42-AA64-04DA13F54F2C}"/>
              </a:ext>
            </a:extLst>
          </p:cNvPr>
          <p:cNvSpPr>
            <a:spLocks noGrp="1"/>
          </p:cNvSpPr>
          <p:nvPr>
            <p:ph idx="1"/>
          </p:nvPr>
        </p:nvSpPr>
        <p:spPr>
          <a:xfrm>
            <a:off x="751841" y="2180498"/>
            <a:ext cx="10474960" cy="4140767"/>
          </a:xfrm>
        </p:spPr>
        <p:txBody>
          <a:bodyPr>
            <a:normAutofit fontScale="92500" lnSpcReduction="20000"/>
          </a:bodyPr>
          <a:lstStyle/>
          <a:p>
            <a:pPr marL="0" indent="0" algn="just">
              <a:buNone/>
            </a:pPr>
            <a:r>
              <a:rPr lang="fr-CA" noProof="0" dirty="0"/>
              <a:t>En équipe ou individuellement, préparez un scénario pour lequel un tableau de bord serait utile.</a:t>
            </a:r>
          </a:p>
          <a:p>
            <a:pPr marL="0" indent="0" algn="just">
              <a:buNone/>
            </a:pPr>
            <a:endParaRPr lang="fr-CA" sz="500" noProof="0" dirty="0"/>
          </a:p>
          <a:p>
            <a:pPr marL="0" indent="0" algn="just">
              <a:buNone/>
            </a:pPr>
            <a:r>
              <a:rPr lang="fr-CA" noProof="0" dirty="0"/>
              <a:t>Déterminez </a:t>
            </a:r>
            <a:r>
              <a:rPr lang="fr-CA" dirty="0"/>
              <a:t>l</a:t>
            </a:r>
            <a:r>
              <a:rPr lang="fr-CA" noProof="0" dirty="0"/>
              <a:t>es questions particulières auxquelles pourrait répondre le tableau de bord ou les faits qu’il pourrait fournir.</a:t>
            </a:r>
          </a:p>
          <a:p>
            <a:pPr marL="0" indent="0" algn="just">
              <a:buNone/>
            </a:pPr>
            <a:endParaRPr lang="fr-CA" sz="500" noProof="0" dirty="0"/>
          </a:p>
          <a:p>
            <a:pPr marL="0" indent="0" algn="just">
              <a:buNone/>
            </a:pPr>
            <a:r>
              <a:rPr lang="fr-CA" noProof="0" dirty="0"/>
              <a:t>Déterminez les sources de données et les éléments de données qui pourraient servir à votre tableau de bord.</a:t>
            </a:r>
          </a:p>
          <a:p>
            <a:pPr marL="0" indent="0" algn="just">
              <a:buNone/>
            </a:pPr>
            <a:endParaRPr lang="fr-CA" sz="500" noProof="0" dirty="0"/>
          </a:p>
          <a:p>
            <a:pPr marL="0" indent="0" algn="just">
              <a:buNone/>
            </a:pPr>
            <a:r>
              <a:rPr lang="fr-CA" noProof="0" dirty="0"/>
              <a:t>Concevez un affichage (au moyen d’un crayon et d’une feuille) avec des exemples de graphiques.</a:t>
            </a:r>
          </a:p>
          <a:p>
            <a:pPr marL="0" indent="0" algn="just">
              <a:buNone/>
            </a:pPr>
            <a:endParaRPr lang="fr-CA" sz="500" noProof="0" dirty="0"/>
          </a:p>
          <a:p>
            <a:pPr marL="0" indent="0" algn="just">
              <a:buNone/>
            </a:pPr>
            <a:r>
              <a:rPr lang="fr-CA" noProof="0" dirty="0"/>
              <a:t>Quels sont les points </a:t>
            </a:r>
            <a:r>
              <a:rPr lang="fr-CA" dirty="0"/>
              <a:t>forts et les limites de votre tableau de bord</a:t>
            </a:r>
            <a:r>
              <a:rPr lang="fr-CA" noProof="0" dirty="0"/>
              <a:t>? Est-</a:t>
            </a:r>
            <a:r>
              <a:rPr lang="fr-CA" dirty="0"/>
              <a:t>il fonctionnel</a:t>
            </a:r>
            <a:r>
              <a:rPr lang="fr-CA" noProof="0" dirty="0"/>
              <a:t>? </a:t>
            </a:r>
            <a:r>
              <a:rPr lang="fr-CA" noProof="0" dirty="0" smtClean="0"/>
              <a:t>élégant</a:t>
            </a:r>
            <a:r>
              <a:rPr lang="fr-CA" noProof="0" dirty="0"/>
              <a:t>?</a:t>
            </a:r>
          </a:p>
        </p:txBody>
      </p:sp>
    </p:spTree>
    <p:extLst>
      <p:ext uri="{BB962C8B-B14F-4D97-AF65-F5344CB8AC3E}">
        <p14:creationId xmlns:p14="http://schemas.microsoft.com/office/powerpoint/2010/main" val="191588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GRAPHIQUES EN LANGAGE R</a:t>
            </a:r>
            <a:endParaRPr lang="fr-CA" sz="2400" noProof="0" dirty="0"/>
          </a:p>
        </p:txBody>
      </p:sp>
      <p:sp>
        <p:nvSpPr>
          <p:cNvPr id="3" name="Content Placeholder 2"/>
          <p:cNvSpPr>
            <a:spLocks noGrp="1"/>
          </p:cNvSpPr>
          <p:nvPr>
            <p:ph idx="1"/>
          </p:nvPr>
        </p:nvSpPr>
        <p:spPr/>
        <p:txBody>
          <a:bodyPr/>
          <a:lstStyle/>
          <a:p>
            <a:pPr marL="0" indent="0">
              <a:lnSpc>
                <a:spcPct val="100000"/>
              </a:lnSpc>
              <a:buNone/>
            </a:pPr>
            <a:r>
              <a:rPr lang="fr-CA" noProof="0" dirty="0"/>
              <a:t>En 2018, il existe </a:t>
            </a:r>
            <a:r>
              <a:rPr lang="fr-CA" noProof="0" dirty="0" smtClean="0"/>
              <a:t>quatre </a:t>
            </a:r>
            <a:r>
              <a:rPr lang="fr-CA" noProof="0" dirty="0"/>
              <a:t>fonctions graphiques offertes en langage </a:t>
            </a:r>
            <a:r>
              <a:rPr lang="fr-CA" noProof="0" dirty="0" smtClean="0"/>
              <a:t>R, soit </a:t>
            </a:r>
            <a:r>
              <a:rPr lang="fr-CA" noProof="0" dirty="0"/>
              <a:t>:</a:t>
            </a:r>
          </a:p>
          <a:p>
            <a:pPr lvl="1">
              <a:lnSpc>
                <a:spcPct val="100000"/>
              </a:lnSpc>
            </a:pPr>
            <a:r>
              <a:rPr lang="fr-CA" i="1" noProof="0" dirty="0"/>
              <a:t>base</a:t>
            </a:r>
          </a:p>
          <a:p>
            <a:pPr lvl="1">
              <a:lnSpc>
                <a:spcPct val="100000"/>
              </a:lnSpc>
            </a:pPr>
            <a:r>
              <a:rPr lang="fr-CA" i="1" noProof="0" dirty="0" err="1"/>
              <a:t>grid</a:t>
            </a:r>
            <a:endParaRPr lang="fr-CA" i="1" noProof="0" dirty="0"/>
          </a:p>
          <a:p>
            <a:pPr lvl="1">
              <a:lnSpc>
                <a:spcPct val="100000"/>
              </a:lnSpc>
            </a:pPr>
            <a:r>
              <a:rPr lang="fr-CA" i="1" noProof="0" dirty="0" err="1"/>
              <a:t>lattice</a:t>
            </a:r>
            <a:endParaRPr lang="fr-CA" i="1" noProof="0" dirty="0"/>
          </a:p>
          <a:p>
            <a:pPr lvl="1">
              <a:lnSpc>
                <a:spcPct val="100000"/>
              </a:lnSpc>
            </a:pPr>
            <a:r>
              <a:rPr lang="fr-CA" i="1" noProof="0" dirty="0"/>
              <a:t>ggplot2</a:t>
            </a:r>
          </a:p>
          <a:p>
            <a:endParaRPr lang="fr-CA" sz="1000" noProof="0" dirty="0"/>
          </a:p>
          <a:p>
            <a:pPr marL="0" indent="0" algn="just">
              <a:buNone/>
            </a:pPr>
            <a:r>
              <a:rPr lang="fr-CA" noProof="0" dirty="0"/>
              <a:t>L’accès </a:t>
            </a:r>
            <a:r>
              <a:rPr lang="fr-CA" dirty="0" smtClean="0"/>
              <a:t>varie avec </a:t>
            </a:r>
            <a:r>
              <a:rPr lang="fr-CA" noProof="0" dirty="0" smtClean="0"/>
              <a:t>la fonction: </a:t>
            </a:r>
            <a:r>
              <a:rPr lang="fr-CA" noProof="0" dirty="0"/>
              <a:t>les fonctions </a:t>
            </a:r>
            <a:r>
              <a:rPr lang="fr-CA" i="1" noProof="0" dirty="0"/>
              <a:t>base</a:t>
            </a:r>
            <a:r>
              <a:rPr lang="fr-CA" noProof="0" dirty="0"/>
              <a:t>, </a:t>
            </a:r>
            <a:r>
              <a:rPr lang="fr-CA" i="1" noProof="0" dirty="0" err="1"/>
              <a:t>grid</a:t>
            </a:r>
            <a:r>
              <a:rPr lang="fr-CA" noProof="0" dirty="0"/>
              <a:t> et </a:t>
            </a:r>
            <a:r>
              <a:rPr lang="fr-CA" i="1" noProof="0" dirty="0" err="1"/>
              <a:t>lattice</a:t>
            </a:r>
            <a:r>
              <a:rPr lang="fr-CA" noProof="0" dirty="0"/>
              <a:t> sont incluses dans l’installation de base; les fonctions </a:t>
            </a:r>
            <a:r>
              <a:rPr lang="fr-CA" i="1" noProof="0" dirty="0" err="1"/>
              <a:t>grid</a:t>
            </a:r>
            <a:r>
              <a:rPr lang="fr-CA" noProof="0" dirty="0"/>
              <a:t>, </a:t>
            </a:r>
            <a:r>
              <a:rPr lang="fr-CA" i="1" noProof="0" dirty="0" err="1"/>
              <a:t>lattice</a:t>
            </a:r>
            <a:r>
              <a:rPr lang="fr-CA" dirty="0"/>
              <a:t> et</a:t>
            </a:r>
            <a:r>
              <a:rPr lang="fr-CA" noProof="0" dirty="0"/>
              <a:t> </a:t>
            </a:r>
            <a:r>
              <a:rPr lang="fr-CA" i="1" noProof="0" dirty="0"/>
              <a:t>ggplot2</a:t>
            </a:r>
            <a:r>
              <a:rPr lang="fr-CA" noProof="0" dirty="0"/>
              <a:t> doivent être chargées avant leur utilisation.</a:t>
            </a:r>
          </a:p>
        </p:txBody>
      </p:sp>
    </p:spTree>
    <p:extLst>
      <p:ext uri="{BB962C8B-B14F-4D97-AF65-F5344CB8AC3E}">
        <p14:creationId xmlns:p14="http://schemas.microsoft.com/office/powerpoint/2010/main" val="20385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61DF7C-219E-C040-8261-BB2BD405B8DC}"/>
              </a:ext>
            </a:extLst>
          </p:cNvPr>
          <p:cNvSpPr>
            <a:spLocks noGrp="1"/>
          </p:cNvSpPr>
          <p:nvPr>
            <p:ph type="title"/>
          </p:nvPr>
        </p:nvSpPr>
        <p:spPr/>
        <p:txBody>
          <a:bodyPr/>
          <a:lstStyle/>
          <a:p>
            <a:r>
              <a:rPr lang="fr-CA" noProof="0" dirty="0"/>
              <a:t>MATIÈRE SUPPLÉMENTAIRE</a:t>
            </a:r>
          </a:p>
        </p:txBody>
      </p:sp>
      <p:sp>
        <p:nvSpPr>
          <p:cNvPr id="3" name="Text Placeholder 2">
            <a:extLst>
              <a:ext uri="{FF2B5EF4-FFF2-40B4-BE49-F238E27FC236}">
                <a16:creationId xmlns:a16="http://schemas.microsoft.com/office/drawing/2014/main" xmlns="" id="{4735C48B-72E0-D747-A26E-46BF4F98C7DC}"/>
              </a:ext>
            </a:extLst>
          </p:cNvPr>
          <p:cNvSpPr>
            <a:spLocks noGrp="1"/>
          </p:cNvSpPr>
          <p:nvPr>
            <p:ph type="body" idx="1"/>
          </p:nvPr>
        </p:nvSpPr>
        <p:spPr/>
        <p:txBody>
          <a:bodyPr>
            <a:normAutofit/>
          </a:bodyPr>
          <a:lstStyle/>
          <a:p>
            <a:r>
              <a:rPr lang="fr-CA" noProof="0" dirty="0"/>
              <a:t>CONCEPTS AVANCÉS DE LA VISUALISATION DES DONNÉES ET DE LA CRÉATION DE RAPPORTS</a:t>
            </a:r>
          </a:p>
        </p:txBody>
      </p:sp>
    </p:spTree>
    <p:extLst>
      <p:ext uri="{BB962C8B-B14F-4D97-AF65-F5344CB8AC3E}">
        <p14:creationId xmlns:p14="http://schemas.microsoft.com/office/powerpoint/2010/main" val="45131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ÉLÉMENTS DE LA CONCEPTION D’UN TABLEAU DE BORD</a:t>
            </a:r>
          </a:p>
        </p:txBody>
      </p:sp>
      <p:sp>
        <p:nvSpPr>
          <p:cNvPr id="3" name="Content Placeholder 2"/>
          <p:cNvSpPr>
            <a:spLocks noGrp="1"/>
          </p:cNvSpPr>
          <p:nvPr>
            <p:ph idx="1"/>
          </p:nvPr>
        </p:nvSpPr>
        <p:spPr>
          <a:xfrm>
            <a:off x="581195" y="2180498"/>
            <a:ext cx="6989728" cy="4140767"/>
          </a:xfrm>
        </p:spPr>
        <p:txBody>
          <a:bodyPr>
            <a:normAutofit/>
          </a:bodyPr>
          <a:lstStyle/>
          <a:p>
            <a:pPr marL="0" indent="0">
              <a:buNone/>
            </a:pPr>
            <a:r>
              <a:rPr lang="fr-CA" noProof="0" dirty="0"/>
              <a:t>Les développeurs de </a:t>
            </a:r>
            <a:r>
              <a:rPr lang="fr-CA" noProof="0" dirty="0" err="1"/>
              <a:t>GoodData</a:t>
            </a:r>
            <a:r>
              <a:rPr lang="fr-CA" noProof="0" dirty="0"/>
              <a:t> adoptent une approche intéressante à la conception des tableaux de bord.</a:t>
            </a:r>
          </a:p>
          <a:p>
            <a:pPr marL="0" indent="0">
              <a:buNone/>
            </a:pPr>
            <a:r>
              <a:rPr lang="fr-CA" noProof="0" dirty="0"/>
              <a:t>Selon eux, un tableau de bord doit se composer :</a:t>
            </a:r>
          </a:p>
          <a:p>
            <a:pPr lvl="1"/>
            <a:r>
              <a:rPr lang="fr-CA" sz="2400" noProof="0" dirty="0"/>
              <a:t>d’atomes;</a:t>
            </a:r>
          </a:p>
          <a:p>
            <a:pPr lvl="1"/>
            <a:r>
              <a:rPr lang="fr-CA" sz="2400" noProof="0" dirty="0"/>
              <a:t>de molécules;</a:t>
            </a:r>
          </a:p>
          <a:p>
            <a:pPr lvl="1"/>
            <a:r>
              <a:rPr lang="fr-CA" sz="2400" noProof="0" dirty="0"/>
              <a:t>d’organismes.</a:t>
            </a:r>
          </a:p>
        </p:txBody>
      </p:sp>
      <p:pic>
        <p:nvPicPr>
          <p:cNvPr id="4" name="Picture 3"/>
          <p:cNvPicPr>
            <a:picLocks noChangeAspect="1"/>
          </p:cNvPicPr>
          <p:nvPr/>
        </p:nvPicPr>
        <p:blipFill>
          <a:blip r:embed="rId2"/>
          <a:stretch>
            <a:fillRect/>
          </a:stretch>
        </p:blipFill>
        <p:spPr>
          <a:xfrm>
            <a:off x="7919635" y="1971069"/>
            <a:ext cx="3324385" cy="4350196"/>
          </a:xfrm>
          <a:prstGeom prst="rect">
            <a:avLst/>
          </a:prstGeom>
        </p:spPr>
      </p:pic>
      <p:sp>
        <p:nvSpPr>
          <p:cNvPr id="5" name="TextBox 4"/>
          <p:cNvSpPr txBox="1"/>
          <p:nvPr/>
        </p:nvSpPr>
        <p:spPr>
          <a:xfrm>
            <a:off x="3411397" y="0"/>
            <a:ext cx="8780603" cy="400105"/>
          </a:xfrm>
          <a:prstGeom prst="rect">
            <a:avLst/>
          </a:prstGeom>
          <a:noFill/>
        </p:spPr>
        <p:txBody>
          <a:bodyPr wrap="none" lIns="121917" tIns="60958" rIns="121917" bIns="60958" rtlCol="0">
            <a:spAutoFit/>
          </a:bodyPr>
          <a:lstStyle/>
          <a:p>
            <a:pPr algn="r"/>
            <a:r>
              <a:rPr lang="en-US" dirty="0">
                <a:solidFill>
                  <a:schemeClr val="tx2"/>
                </a:solidFill>
                <a:latin typeface="Dagny OT" panose="020B0504020201020104" pitchFamily="34" charset="77"/>
              </a:rPr>
              <a:t>[</a:t>
            </a:r>
            <a:r>
              <a:rPr lang="en-US" dirty="0">
                <a:latin typeface="Dagny OT" panose="020B0504020201020104" pitchFamily="34" charset="77"/>
                <a:hlinkClick r:id="rId3"/>
              </a:rPr>
              <a:t>https://medium.com/gooddata-developers/ux-anatomy-of-dashboards-73dbf6515199</a:t>
            </a:r>
            <a:r>
              <a:rPr lang="en-US"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366504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COMMENT VISUALISEREZ-VOUS LES DONNÉES?</a:t>
            </a:r>
          </a:p>
        </p:txBody>
      </p:sp>
      <p:sp>
        <p:nvSpPr>
          <p:cNvPr id="3" name="Content Placeholder 2"/>
          <p:cNvSpPr>
            <a:spLocks noGrp="1"/>
          </p:cNvSpPr>
          <p:nvPr>
            <p:ph idx="1"/>
          </p:nvPr>
        </p:nvSpPr>
        <p:spPr/>
        <p:txBody>
          <a:bodyPr>
            <a:normAutofit/>
          </a:bodyPr>
          <a:lstStyle/>
          <a:p>
            <a:pPr marL="0" indent="0">
              <a:buNone/>
            </a:pPr>
            <a:r>
              <a:rPr lang="fr-CA" sz="2800" noProof="0" dirty="0"/>
              <a:t>Pour obtenir des idées de visualisations :</a:t>
            </a:r>
          </a:p>
          <a:p>
            <a:pPr lvl="1"/>
            <a:r>
              <a:rPr lang="fr-CA" sz="2800" noProof="0" dirty="0">
                <a:hlinkClick r:id="rId2"/>
              </a:rPr>
              <a:t>https://datavizcatalogue.com</a:t>
            </a:r>
            <a:endParaRPr lang="fr-CA" sz="2800" noProof="0" dirty="0"/>
          </a:p>
          <a:p>
            <a:pPr lvl="1"/>
            <a:r>
              <a:rPr lang="fr-CA" sz="2800" noProof="0" dirty="0">
                <a:hlinkClick r:id="rId3"/>
              </a:rPr>
              <a:t>https://datavizproject.com</a:t>
            </a:r>
            <a:endParaRPr lang="fr-CA" sz="2800" noProof="0" dirty="0"/>
          </a:p>
          <a:p>
            <a:pPr lvl="1"/>
            <a:r>
              <a:rPr lang="fr-CA" sz="2800" noProof="0" dirty="0">
                <a:hlinkClick r:id="rId4"/>
              </a:rPr>
              <a:t>https://rawgraphs.io</a:t>
            </a:r>
            <a:endParaRPr lang="fr-CA" sz="2800" noProof="0" dirty="0"/>
          </a:p>
        </p:txBody>
      </p:sp>
      <p:pic>
        <p:nvPicPr>
          <p:cNvPr id="4" name="Picture 3"/>
          <p:cNvPicPr>
            <a:picLocks noChangeAspect="1"/>
          </p:cNvPicPr>
          <p:nvPr/>
        </p:nvPicPr>
        <p:blipFill>
          <a:blip r:embed="rId5"/>
          <a:stretch>
            <a:fillRect/>
          </a:stretch>
        </p:blipFill>
        <p:spPr>
          <a:xfrm>
            <a:off x="7274857" y="1980906"/>
            <a:ext cx="4131733" cy="4150951"/>
          </a:xfrm>
          <a:prstGeom prst="rect">
            <a:avLst/>
          </a:prstGeom>
        </p:spPr>
      </p:pic>
    </p:spTree>
    <p:extLst>
      <p:ext uri="{BB962C8B-B14F-4D97-AF65-F5344CB8AC3E}">
        <p14:creationId xmlns:p14="http://schemas.microsoft.com/office/powerpoint/2010/main" val="5115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CA" noProof="0" dirty="0"/>
              <a:t>QUEL Type DE DONNÉES AFFICHEREZ-VOUS?</a:t>
            </a:r>
          </a:p>
        </p:txBody>
      </p:sp>
      <p:sp>
        <p:nvSpPr>
          <p:cNvPr id="5" name="Content Placeholder 4"/>
          <p:cNvSpPr>
            <a:spLocks noGrp="1"/>
          </p:cNvSpPr>
          <p:nvPr>
            <p:ph idx="1"/>
          </p:nvPr>
        </p:nvSpPr>
        <p:spPr>
          <a:xfrm>
            <a:off x="581195" y="2180498"/>
            <a:ext cx="8795112" cy="4140767"/>
          </a:xfrm>
        </p:spPr>
        <p:txBody>
          <a:bodyPr>
            <a:normAutofit/>
          </a:bodyPr>
          <a:lstStyle/>
          <a:p>
            <a:r>
              <a:rPr lang="fr-CA" noProof="0" dirty="0"/>
              <a:t>Quel type de données </a:t>
            </a:r>
            <a:r>
              <a:rPr lang="fr-CA" dirty="0"/>
              <a:t>voulez-vous afficher</a:t>
            </a:r>
            <a:r>
              <a:rPr lang="fr-CA" noProof="0" dirty="0"/>
              <a:t>?</a:t>
            </a:r>
          </a:p>
          <a:p>
            <a:r>
              <a:rPr lang="fr-CA" noProof="0" dirty="0"/>
              <a:t>De quel type de données avez-vous besoin pour décrire votre situation?</a:t>
            </a:r>
          </a:p>
          <a:p>
            <a:r>
              <a:rPr lang="fr-CA" noProof="0" dirty="0"/>
              <a:t>De quels ensembles de données avez-vous besoin?</a:t>
            </a:r>
          </a:p>
        </p:txBody>
      </p:sp>
      <p:pic>
        <p:nvPicPr>
          <p:cNvPr id="6" name="Picture 5"/>
          <p:cNvPicPr>
            <a:picLocks noChangeAspect="1"/>
          </p:cNvPicPr>
          <p:nvPr/>
        </p:nvPicPr>
        <p:blipFill>
          <a:blip r:embed="rId2"/>
          <a:stretch>
            <a:fillRect/>
          </a:stretch>
        </p:blipFill>
        <p:spPr>
          <a:xfrm>
            <a:off x="9376306" y="2087509"/>
            <a:ext cx="1364019" cy="4328672"/>
          </a:xfrm>
          <a:prstGeom prst="rect">
            <a:avLst/>
          </a:prstGeom>
          <a:ln>
            <a:solidFill>
              <a:schemeClr val="tx1"/>
            </a:solidFill>
          </a:ln>
        </p:spPr>
      </p:pic>
    </p:spTree>
    <p:extLst>
      <p:ext uri="{BB962C8B-B14F-4D97-AF65-F5344CB8AC3E}">
        <p14:creationId xmlns:p14="http://schemas.microsoft.com/office/powerpoint/2010/main" val="4527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ÉLÉMENTS D’UNE ANALYSE (I)</a:t>
            </a:r>
          </a:p>
        </p:txBody>
      </p:sp>
      <p:sp>
        <p:nvSpPr>
          <p:cNvPr id="3" name="Content Placeholder 2"/>
          <p:cNvSpPr>
            <a:spLocks noGrp="1"/>
          </p:cNvSpPr>
          <p:nvPr>
            <p:ph idx="1"/>
          </p:nvPr>
        </p:nvSpPr>
        <p:spPr>
          <a:xfrm>
            <a:off x="581195" y="2180498"/>
            <a:ext cx="6183816" cy="4140767"/>
          </a:xfrm>
        </p:spPr>
        <p:txBody>
          <a:bodyPr>
            <a:noAutofit/>
          </a:bodyPr>
          <a:lstStyle/>
          <a:p>
            <a:pPr marL="0" indent="0">
              <a:buNone/>
            </a:pPr>
            <a:r>
              <a:rPr lang="fr-CA" noProof="0" dirty="0"/>
              <a:t>Que voulez-vous afficher :</a:t>
            </a:r>
          </a:p>
          <a:p>
            <a:pPr lvl="1"/>
            <a:r>
              <a:rPr lang="fr-CA" sz="2400" noProof="0" dirty="0"/>
              <a:t>Qu’est-ce qui s’est passé? – rétrospective</a:t>
            </a:r>
          </a:p>
          <a:p>
            <a:pPr lvl="1"/>
            <a:r>
              <a:rPr lang="fr-CA" sz="2400" noProof="0" dirty="0"/>
              <a:t>Qu’est-ce qui se passe? – compréhension de la situation</a:t>
            </a:r>
          </a:p>
          <a:p>
            <a:pPr lvl="1"/>
            <a:r>
              <a:rPr lang="fr-CA" sz="2400" noProof="0" dirty="0"/>
              <a:t>Qu’est-ce qui se passera? – prévision</a:t>
            </a:r>
          </a:p>
        </p:txBody>
      </p:sp>
      <p:pic>
        <p:nvPicPr>
          <p:cNvPr id="6" name="Picture 5"/>
          <p:cNvPicPr>
            <a:picLocks noChangeAspect="1"/>
          </p:cNvPicPr>
          <p:nvPr/>
        </p:nvPicPr>
        <p:blipFill>
          <a:blip r:embed="rId3"/>
          <a:stretch>
            <a:fillRect/>
          </a:stretch>
        </p:blipFill>
        <p:spPr>
          <a:xfrm>
            <a:off x="7140729" y="2654921"/>
            <a:ext cx="4221091" cy="3191920"/>
          </a:xfrm>
          <a:prstGeom prst="rect">
            <a:avLst/>
          </a:prstGeom>
        </p:spPr>
      </p:pic>
    </p:spTree>
    <p:extLst>
      <p:ext uri="{BB962C8B-B14F-4D97-AF65-F5344CB8AC3E}">
        <p14:creationId xmlns:p14="http://schemas.microsoft.com/office/powerpoint/2010/main" val="295015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ÉLÉMENTS D’UNE ANALYSE (</a:t>
            </a:r>
            <a:r>
              <a:rPr lang="fr-CA" noProof="0" dirty="0"/>
              <a:t>II)</a:t>
            </a:r>
          </a:p>
        </p:txBody>
      </p:sp>
      <p:sp>
        <p:nvSpPr>
          <p:cNvPr id="3" name="Content Placeholder 2"/>
          <p:cNvSpPr>
            <a:spLocks noGrp="1"/>
          </p:cNvSpPr>
          <p:nvPr>
            <p:ph idx="1"/>
          </p:nvPr>
        </p:nvSpPr>
        <p:spPr>
          <a:xfrm>
            <a:off x="581195" y="2180498"/>
            <a:ext cx="6331050" cy="4140767"/>
          </a:xfrm>
        </p:spPr>
        <p:txBody>
          <a:bodyPr>
            <a:normAutofit/>
          </a:bodyPr>
          <a:lstStyle/>
          <a:p>
            <a:pPr>
              <a:lnSpc>
                <a:spcPct val="120000"/>
              </a:lnSpc>
            </a:pPr>
            <a:r>
              <a:rPr lang="fr-CA" noProof="0" dirty="0"/>
              <a:t>Allez-vous montrer à votre public des chiffres « bruts » (nombre d’</a:t>
            </a:r>
            <a:r>
              <a:rPr lang="fr-CA" dirty="0"/>
              <a:t>automobiles sur la route</a:t>
            </a:r>
            <a:r>
              <a:rPr lang="fr-CA" noProof="0" dirty="0"/>
              <a:t>)?</a:t>
            </a:r>
          </a:p>
          <a:p>
            <a:pPr>
              <a:lnSpc>
                <a:spcPct val="120000"/>
              </a:lnSpc>
            </a:pPr>
            <a:r>
              <a:rPr lang="fr-CA" noProof="0" dirty="0"/>
              <a:t>Allez-vous avoir besoin de mesures agrégées (densité de la circulation)?</a:t>
            </a:r>
          </a:p>
        </p:txBody>
      </p:sp>
      <p:pic>
        <p:nvPicPr>
          <p:cNvPr id="6" name="Picture 5">
            <a:extLst>
              <a:ext uri="{FF2B5EF4-FFF2-40B4-BE49-F238E27FC236}">
                <a16:creationId xmlns:a16="http://schemas.microsoft.com/office/drawing/2014/main" xmlns="" id="{7CD2394B-BD78-E841-92D2-38E45E7AE9C3}"/>
              </a:ext>
            </a:extLst>
          </p:cNvPr>
          <p:cNvPicPr>
            <a:picLocks noChangeAspect="1"/>
          </p:cNvPicPr>
          <p:nvPr/>
        </p:nvPicPr>
        <p:blipFill>
          <a:blip r:embed="rId3"/>
          <a:stretch>
            <a:fillRect/>
          </a:stretch>
        </p:blipFill>
        <p:spPr>
          <a:xfrm>
            <a:off x="7140729" y="2654921"/>
            <a:ext cx="4221091" cy="3191920"/>
          </a:xfrm>
          <a:prstGeom prst="rect">
            <a:avLst/>
          </a:prstGeom>
        </p:spPr>
      </p:pic>
    </p:spTree>
    <p:extLst>
      <p:ext uri="{BB962C8B-B14F-4D97-AF65-F5344CB8AC3E}">
        <p14:creationId xmlns:p14="http://schemas.microsoft.com/office/powerpoint/2010/main" val="31316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QUELQUES Questions POUR TERMINER</a:t>
            </a:r>
          </a:p>
        </p:txBody>
      </p:sp>
      <p:sp>
        <p:nvSpPr>
          <p:cNvPr id="3" name="Content Placeholder 2"/>
          <p:cNvSpPr>
            <a:spLocks noGrp="1"/>
          </p:cNvSpPr>
          <p:nvPr>
            <p:ph idx="1"/>
          </p:nvPr>
        </p:nvSpPr>
        <p:spPr/>
        <p:txBody>
          <a:bodyPr/>
          <a:lstStyle/>
          <a:p>
            <a:r>
              <a:rPr lang="fr-CA" noProof="0" dirty="0"/>
              <a:t>Qu’avez-vous appris au cours de l’exercice sur les tableaux de bord?</a:t>
            </a:r>
          </a:p>
          <a:p>
            <a:r>
              <a:rPr lang="fr-CA" noProof="0" dirty="0"/>
              <a:t>Est-ce qu’un aspect vous a surpris?</a:t>
            </a:r>
          </a:p>
          <a:p>
            <a:r>
              <a:rPr lang="fr-CA" noProof="0" dirty="0"/>
              <a:t>Est-ce que votre organisation pourrait profiter d’un tableau de bord?</a:t>
            </a:r>
          </a:p>
          <a:p>
            <a:r>
              <a:rPr lang="fr-CA" noProof="0" dirty="0"/>
              <a:t>De quelle équipe ou de quelles compétences aurez-vous besoin pour créer un véritable tableau de bord?</a:t>
            </a:r>
          </a:p>
        </p:txBody>
      </p:sp>
    </p:spTree>
    <p:extLst>
      <p:ext uri="{BB962C8B-B14F-4D97-AF65-F5344CB8AC3E}">
        <p14:creationId xmlns:p14="http://schemas.microsoft.com/office/powerpoint/2010/main" val="222823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61DF7C-219E-C040-8261-BB2BD405B8DC}"/>
              </a:ext>
            </a:extLst>
          </p:cNvPr>
          <p:cNvSpPr>
            <a:spLocks noGrp="1"/>
          </p:cNvSpPr>
          <p:nvPr>
            <p:ph type="title"/>
          </p:nvPr>
        </p:nvSpPr>
        <p:spPr/>
        <p:txBody>
          <a:bodyPr/>
          <a:lstStyle/>
          <a:p>
            <a:r>
              <a:rPr lang="fr-CA" noProof="0" dirty="0"/>
              <a:t>RÉFÉRENCES</a:t>
            </a:r>
          </a:p>
        </p:txBody>
      </p:sp>
      <p:sp>
        <p:nvSpPr>
          <p:cNvPr id="3" name="Text Placeholder 2">
            <a:extLst>
              <a:ext uri="{FF2B5EF4-FFF2-40B4-BE49-F238E27FC236}">
                <a16:creationId xmlns:a16="http://schemas.microsoft.com/office/drawing/2014/main" xmlns="" id="{4735C48B-72E0-D747-A26E-46BF4F98C7DC}"/>
              </a:ext>
            </a:extLst>
          </p:cNvPr>
          <p:cNvSpPr>
            <a:spLocks noGrp="1"/>
          </p:cNvSpPr>
          <p:nvPr>
            <p:ph type="body" idx="1"/>
          </p:nvPr>
        </p:nvSpPr>
        <p:spPr/>
        <p:txBody>
          <a:bodyPr>
            <a:normAutofit/>
          </a:bodyPr>
          <a:lstStyle/>
          <a:p>
            <a:r>
              <a:rPr lang="fr-CA" noProof="0" dirty="0"/>
              <a:t>CONCEPTS AVANCÉS DE LA VISUALISATION DES DONNÉES ET DE LA CRÉATION DE RAPPORTS</a:t>
            </a:r>
          </a:p>
        </p:txBody>
      </p:sp>
    </p:spTree>
    <p:extLst>
      <p:ext uri="{BB962C8B-B14F-4D97-AF65-F5344CB8AC3E}">
        <p14:creationId xmlns:p14="http://schemas.microsoft.com/office/powerpoint/2010/main" val="201816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err="1"/>
              <a:t>RÉfÉrences</a:t>
            </a:r>
            <a:endParaRPr lang="fr-CA" noProof="0" dirty="0"/>
          </a:p>
        </p:txBody>
      </p:sp>
      <p:sp>
        <p:nvSpPr>
          <p:cNvPr id="3" name="Content Placeholder 2"/>
          <p:cNvSpPr>
            <a:spLocks noGrp="1"/>
          </p:cNvSpPr>
          <p:nvPr>
            <p:ph idx="1"/>
          </p:nvPr>
        </p:nvSpPr>
        <p:spPr/>
        <p:txBody>
          <a:bodyPr>
            <a:normAutofit lnSpcReduction="10000"/>
          </a:bodyPr>
          <a:lstStyle/>
          <a:p>
            <a:pPr marL="0" indent="0">
              <a:buClr>
                <a:schemeClr val="tx2"/>
              </a:buClr>
              <a:buSzPct val="100000"/>
              <a:buNone/>
            </a:pPr>
            <a:r>
              <a:rPr lang="fr-CA" sz="2100" i="1" noProof="0" dirty="0" err="1">
                <a:latin typeface="Dagny OT" panose="020B0504020201020104" pitchFamily="34" charset="0"/>
                <a:hlinkClick r:id="rId3"/>
              </a:rPr>
              <a:t>Understanding</a:t>
            </a:r>
            <a:r>
              <a:rPr lang="fr-CA" sz="2100" i="1" noProof="0" dirty="0">
                <a:latin typeface="Dagny OT" panose="020B0504020201020104" pitchFamily="34" charset="0"/>
                <a:hlinkClick r:id="rId3"/>
              </a:rPr>
              <a:t> Graphics</a:t>
            </a:r>
            <a:endParaRPr lang="fr-CA" sz="2100" i="1" noProof="0" dirty="0">
              <a:latin typeface="Dagny OT" panose="020B0504020201020104" pitchFamily="34" charset="0"/>
            </a:endParaRPr>
          </a:p>
          <a:p>
            <a:pPr marL="0" indent="0">
              <a:buClr>
                <a:schemeClr val="tx2"/>
              </a:buClr>
              <a:buSzPct val="100000"/>
              <a:buNone/>
            </a:pPr>
            <a:r>
              <a:rPr lang="fr-CA" sz="2100" noProof="0" dirty="0" err="1">
                <a:latin typeface="Dagny OT" panose="020B0504020201020104" pitchFamily="34" charset="0"/>
              </a:rPr>
              <a:t>Krygier</a:t>
            </a:r>
            <a:r>
              <a:rPr lang="fr-CA" sz="2100" noProof="0" dirty="0">
                <a:latin typeface="Dagny OT" panose="020B0504020201020104" pitchFamily="34" charset="0"/>
              </a:rPr>
              <a:t>, J. et Wood, D., </a:t>
            </a:r>
            <a:r>
              <a:rPr lang="fr-CA" sz="2100" i="1" noProof="0" dirty="0" err="1">
                <a:latin typeface="Dagny OT" panose="020B0504020201020104" pitchFamily="34" charset="0"/>
                <a:hlinkClick r:id="rId4"/>
              </a:rPr>
              <a:t>Making</a:t>
            </a:r>
            <a:r>
              <a:rPr lang="fr-CA" sz="2100" i="1" noProof="0" dirty="0">
                <a:latin typeface="Dagny OT" panose="020B0504020201020104" pitchFamily="34" charset="0"/>
                <a:hlinkClick r:id="rId4"/>
              </a:rPr>
              <a:t> </a:t>
            </a:r>
            <a:r>
              <a:rPr lang="fr-CA" sz="2100" i="1" noProof="0" dirty="0" err="1">
                <a:latin typeface="Dagny OT" panose="020B0504020201020104" pitchFamily="34" charset="0"/>
                <a:hlinkClick r:id="rId4"/>
              </a:rPr>
              <a:t>Maps</a:t>
            </a:r>
            <a:r>
              <a:rPr lang="fr-CA" sz="2100" i="1" noProof="0" dirty="0">
                <a:latin typeface="Dagny OT" panose="020B0504020201020104" pitchFamily="34" charset="0"/>
                <a:hlinkClick r:id="rId4"/>
              </a:rPr>
              <a:t>: A Visual Guide to </a:t>
            </a:r>
            <a:r>
              <a:rPr lang="fr-CA" sz="2100" i="1" noProof="0" dirty="0" err="1">
                <a:latin typeface="Dagny OT" panose="020B0504020201020104" pitchFamily="34" charset="0"/>
                <a:hlinkClick r:id="rId4"/>
              </a:rPr>
              <a:t>Map</a:t>
            </a:r>
            <a:r>
              <a:rPr lang="fr-CA" sz="2100" i="1" noProof="0" dirty="0">
                <a:latin typeface="Dagny OT" panose="020B0504020201020104" pitchFamily="34" charset="0"/>
                <a:hlinkClick r:id="rId4"/>
              </a:rPr>
              <a:t> Design for GIS</a:t>
            </a:r>
            <a:r>
              <a:rPr lang="fr-CA" sz="2100" noProof="0" dirty="0">
                <a:latin typeface="Dagny OT" panose="020B0504020201020104" pitchFamily="34" charset="0"/>
              </a:rPr>
              <a:t>, Guilford </a:t>
            </a:r>
            <a:r>
              <a:rPr lang="fr-CA" sz="2100" noProof="0" dirty="0" err="1">
                <a:latin typeface="Dagny OT" panose="020B0504020201020104" pitchFamily="34" charset="0"/>
              </a:rPr>
              <a:t>Press</a:t>
            </a:r>
            <a:r>
              <a:rPr lang="fr-CA" sz="2100" noProof="0" dirty="0">
                <a:latin typeface="Dagny OT" panose="020B0504020201020104" pitchFamily="34" charset="0"/>
              </a:rPr>
              <a:t>, 2016.</a:t>
            </a:r>
          </a:p>
          <a:p>
            <a:pPr marL="0" indent="0">
              <a:buClr>
                <a:schemeClr val="tx2"/>
              </a:buClr>
              <a:buSzPct val="100000"/>
              <a:buNone/>
            </a:pPr>
            <a:r>
              <a:rPr lang="fr-CA" sz="2100" dirty="0">
                <a:latin typeface="Dagny OT" panose="020B0504020201020104" pitchFamily="34" charset="0"/>
              </a:rPr>
              <a:t>Wikipédia, </a:t>
            </a:r>
            <a:r>
              <a:rPr lang="fr-CA" sz="2100" i="1" noProof="0" dirty="0">
                <a:latin typeface="Dagny OT" panose="020B0504020201020104" pitchFamily="34" charset="0"/>
                <a:hlinkClick r:id="rId5"/>
              </a:rPr>
              <a:t>Interactive Data </a:t>
            </a:r>
            <a:r>
              <a:rPr lang="fr-CA" sz="2100" i="1" noProof="0" dirty="0" err="1">
                <a:latin typeface="Dagny OT" panose="020B0504020201020104" pitchFamily="34" charset="0"/>
                <a:hlinkClick r:id="rId5"/>
              </a:rPr>
              <a:t>Visualization</a:t>
            </a:r>
            <a:r>
              <a:rPr lang="fr-CA" sz="2100" noProof="0" dirty="0">
                <a:latin typeface="Dagny OT" panose="020B0504020201020104" pitchFamily="34" charset="0"/>
              </a:rPr>
              <a:t>.</a:t>
            </a:r>
          </a:p>
          <a:p>
            <a:pPr marL="0" indent="0">
              <a:buClr>
                <a:schemeClr val="tx2"/>
              </a:buClr>
              <a:buSzPct val="100000"/>
              <a:buNone/>
            </a:pPr>
            <a:r>
              <a:rPr lang="fr-CA" sz="2100" dirty="0">
                <a:latin typeface="Dagny OT" panose="020B0504020201020104" pitchFamily="34" charset="0"/>
              </a:rPr>
              <a:t>NASA, </a:t>
            </a:r>
            <a:r>
              <a:rPr lang="fr-CA" sz="2100" i="1" noProof="0" dirty="0">
                <a:latin typeface="Dagny OT" panose="020B0504020201020104" pitchFamily="34" charset="0"/>
                <a:hlinkClick r:id="rId6"/>
              </a:rPr>
              <a:t>Is animation an effective </a:t>
            </a:r>
            <a:r>
              <a:rPr lang="fr-CA" sz="2100" i="1" noProof="0" dirty="0" err="1">
                <a:latin typeface="Dagny OT" panose="020B0504020201020104" pitchFamily="34" charset="0"/>
                <a:hlinkClick r:id="rId6"/>
              </a:rPr>
              <a:t>tool</a:t>
            </a:r>
            <a:r>
              <a:rPr lang="fr-CA" sz="2100" i="1" noProof="0" dirty="0">
                <a:latin typeface="Dagny OT" panose="020B0504020201020104" pitchFamily="34" charset="0"/>
                <a:hlinkClick r:id="rId6"/>
              </a:rPr>
              <a:t> for data </a:t>
            </a:r>
            <a:r>
              <a:rPr lang="fr-CA" sz="2100" i="1" noProof="0" dirty="0" err="1">
                <a:latin typeface="Dagny OT" panose="020B0504020201020104" pitchFamily="34" charset="0"/>
                <a:hlinkClick r:id="rId6"/>
              </a:rPr>
              <a:t>visualization</a:t>
            </a:r>
            <a:r>
              <a:rPr lang="fr-CA" sz="2100" i="1" noProof="0" dirty="0">
                <a:latin typeface="Dagny OT" panose="020B0504020201020104" pitchFamily="34" charset="0"/>
                <a:hlinkClick r:id="rId6"/>
              </a:rPr>
              <a:t>?</a:t>
            </a:r>
            <a:r>
              <a:rPr lang="fr-CA" sz="2100" noProof="0" dirty="0">
                <a:latin typeface="Dagny OT" panose="020B0504020201020104" pitchFamily="34" charset="0"/>
              </a:rPr>
              <a:t>.</a:t>
            </a:r>
          </a:p>
          <a:p>
            <a:pPr marL="0" indent="0">
              <a:buClr>
                <a:schemeClr val="tx2"/>
              </a:buClr>
              <a:buSzPct val="100000"/>
              <a:buNone/>
            </a:pPr>
            <a:r>
              <a:rPr lang="fr-CA" sz="2100" dirty="0" err="1">
                <a:latin typeface="Dagny OT" panose="020B0504020201020104" pitchFamily="34" charset="0"/>
              </a:rPr>
              <a:t>C.G</a:t>
            </a:r>
            <a:r>
              <a:rPr lang="fr-CA" sz="2100" dirty="0">
                <a:latin typeface="Dagny OT" panose="020B0504020201020104" pitchFamily="34" charset="0"/>
              </a:rPr>
              <a:t>. Healey, </a:t>
            </a:r>
            <a:r>
              <a:rPr lang="fr-CA" sz="2100" i="1" noProof="0" dirty="0">
                <a:latin typeface="Dagny OT" panose="020B0504020201020104" pitchFamily="34" charset="0"/>
                <a:hlinkClick r:id="rId7"/>
              </a:rPr>
              <a:t>Perception in </a:t>
            </a:r>
            <a:r>
              <a:rPr lang="fr-CA" sz="2100" i="1" noProof="0" dirty="0" err="1">
                <a:latin typeface="Dagny OT" panose="020B0504020201020104" pitchFamily="34" charset="0"/>
                <a:hlinkClick r:id="rId7"/>
              </a:rPr>
              <a:t>Visualization</a:t>
            </a:r>
            <a:r>
              <a:rPr lang="fr-CA" sz="2100" noProof="0" dirty="0">
                <a:latin typeface="Dagny OT" panose="020B0504020201020104" pitchFamily="34" charset="0"/>
              </a:rPr>
              <a:t> (très bien!)</a:t>
            </a:r>
          </a:p>
          <a:p>
            <a:pPr marL="0" indent="0">
              <a:buClr>
                <a:schemeClr val="tx2"/>
              </a:buClr>
              <a:buSzPct val="100000"/>
              <a:buNone/>
            </a:pPr>
            <a:r>
              <a:rPr lang="fr-CA" sz="2100" i="1" noProof="0" dirty="0">
                <a:latin typeface="Dagny OT" panose="020B0504020201020104" pitchFamily="34" charset="0"/>
                <a:hlinkClick r:id="rId8"/>
              </a:rPr>
              <a:t>Data </a:t>
            </a:r>
            <a:r>
              <a:rPr lang="fr-CA" sz="2100" i="1" noProof="0" dirty="0" err="1">
                <a:latin typeface="Dagny OT" panose="020B0504020201020104" pitchFamily="34" charset="0"/>
                <a:hlinkClick r:id="rId8"/>
              </a:rPr>
              <a:t>Physicalizations</a:t>
            </a:r>
            <a:endParaRPr lang="fr-CA" sz="2100" i="1" noProof="0" dirty="0">
              <a:latin typeface="Dagny OT" panose="020B0504020201020104" pitchFamily="34" charset="0"/>
            </a:endParaRPr>
          </a:p>
          <a:p>
            <a:pPr marL="0" indent="0">
              <a:buClr>
                <a:schemeClr val="tx2"/>
              </a:buClr>
              <a:buSzPct val="100000"/>
              <a:buNone/>
            </a:pPr>
            <a:r>
              <a:rPr lang="fr-CA" sz="2100" noProof="0" dirty="0" err="1">
                <a:latin typeface="Dagny OT" panose="020B0504020201020104" pitchFamily="34" charset="0"/>
              </a:rPr>
              <a:t>Tufte</a:t>
            </a:r>
            <a:r>
              <a:rPr lang="fr-CA" sz="2100" noProof="0" dirty="0">
                <a:latin typeface="Dagny OT" panose="020B0504020201020104" pitchFamily="34" charset="0"/>
              </a:rPr>
              <a:t>, E., </a:t>
            </a:r>
            <a:r>
              <a:rPr lang="fr-CA" sz="2100" i="1" noProof="0" dirty="0">
                <a:latin typeface="Dagny OT" panose="020B0504020201020104" pitchFamily="34" charset="0"/>
              </a:rPr>
              <a:t>The Visual Display of Quantitative Information</a:t>
            </a:r>
            <a:r>
              <a:rPr lang="fr-CA" sz="2100" noProof="0" dirty="0">
                <a:latin typeface="Dagny OT" panose="020B0504020201020104" pitchFamily="34" charset="0"/>
              </a:rPr>
              <a:t>, Graphics </a:t>
            </a:r>
            <a:r>
              <a:rPr lang="fr-CA" sz="2100" noProof="0" dirty="0" err="1">
                <a:latin typeface="Dagny OT" panose="020B0504020201020104" pitchFamily="34" charset="0"/>
              </a:rPr>
              <a:t>Press</a:t>
            </a:r>
            <a:r>
              <a:rPr lang="fr-CA" sz="2100" noProof="0" dirty="0">
                <a:latin typeface="Dagny OT" panose="020B0504020201020104" pitchFamily="34" charset="0"/>
              </a:rPr>
              <a:t>, 2001.</a:t>
            </a:r>
          </a:p>
          <a:p>
            <a:pPr marL="0" indent="0">
              <a:buClr>
                <a:schemeClr val="tx2"/>
              </a:buClr>
              <a:buSzPct val="100000"/>
              <a:buNone/>
            </a:pPr>
            <a:r>
              <a:rPr lang="fr-CA" sz="2100" noProof="0" dirty="0">
                <a:latin typeface="Dagny OT" panose="020B0504020201020104" pitchFamily="34" charset="0"/>
              </a:rPr>
              <a:t>Hu, D., </a:t>
            </a:r>
            <a:r>
              <a:rPr lang="fr-CA" sz="2100" i="1" noProof="0" dirty="0">
                <a:latin typeface="Dagny OT" panose="020B0504020201020104" pitchFamily="34" charset="0"/>
              </a:rPr>
              <a:t>How to Lie </a:t>
            </a:r>
            <a:r>
              <a:rPr lang="fr-CA" sz="2100" i="1" noProof="0" dirty="0" err="1">
                <a:latin typeface="Dagny OT" panose="020B0504020201020104" pitchFamily="34" charset="0"/>
              </a:rPr>
              <a:t>With</a:t>
            </a:r>
            <a:r>
              <a:rPr lang="fr-CA" sz="2100" i="1" noProof="0" dirty="0">
                <a:latin typeface="Dagny OT" panose="020B0504020201020104" pitchFamily="34" charset="0"/>
              </a:rPr>
              <a:t> </a:t>
            </a:r>
            <a:r>
              <a:rPr lang="fr-CA" sz="2100" i="1" noProof="0" dirty="0" err="1">
                <a:latin typeface="Dagny OT" panose="020B0504020201020104" pitchFamily="34" charset="0"/>
              </a:rPr>
              <a:t>Statistics</a:t>
            </a:r>
            <a:r>
              <a:rPr lang="fr-CA" sz="2100" noProof="0" dirty="0">
                <a:latin typeface="Dagny OT" panose="020B0504020201020104" pitchFamily="34" charset="0"/>
              </a:rPr>
              <a:t>, Norton, 1954.</a:t>
            </a:r>
          </a:p>
          <a:p>
            <a:pPr marL="0" indent="0">
              <a:buClr>
                <a:schemeClr val="tx2"/>
              </a:buClr>
              <a:buSzPct val="100000"/>
              <a:buNone/>
            </a:pPr>
            <a:r>
              <a:rPr lang="fr-CA" sz="2100" noProof="0" dirty="0" err="1">
                <a:latin typeface="Dagny OT" panose="020B0504020201020104" pitchFamily="34" charset="0"/>
              </a:rPr>
              <a:t>Tufte</a:t>
            </a:r>
            <a:r>
              <a:rPr lang="fr-CA" sz="2100" noProof="0" dirty="0">
                <a:latin typeface="Dagny OT" panose="020B0504020201020104" pitchFamily="34" charset="0"/>
              </a:rPr>
              <a:t>, E., </a:t>
            </a:r>
            <a:r>
              <a:rPr lang="fr-CA" sz="2100" i="1" noProof="0" dirty="0" err="1">
                <a:latin typeface="Dagny OT" panose="020B0504020201020104" pitchFamily="34" charset="0"/>
              </a:rPr>
              <a:t>Beautiful</a:t>
            </a:r>
            <a:r>
              <a:rPr lang="fr-CA" sz="2100" i="1" noProof="0" dirty="0">
                <a:latin typeface="Dagny OT" panose="020B0504020201020104" pitchFamily="34" charset="0"/>
              </a:rPr>
              <a:t> </a:t>
            </a:r>
            <a:r>
              <a:rPr lang="fr-CA" sz="2100" i="1" noProof="0" dirty="0" err="1">
                <a:latin typeface="Dagny OT" panose="020B0504020201020104" pitchFamily="34" charset="0"/>
              </a:rPr>
              <a:t>Evidence</a:t>
            </a:r>
            <a:r>
              <a:rPr lang="fr-CA" sz="2100" noProof="0" dirty="0">
                <a:latin typeface="Dagny OT" panose="020B0504020201020104" pitchFamily="34" charset="0"/>
              </a:rPr>
              <a:t>, Graphics </a:t>
            </a:r>
            <a:r>
              <a:rPr lang="fr-CA" sz="2100" noProof="0" dirty="0" err="1">
                <a:latin typeface="Dagny OT" panose="020B0504020201020104" pitchFamily="34" charset="0"/>
              </a:rPr>
              <a:t>Press</a:t>
            </a:r>
            <a:r>
              <a:rPr lang="fr-CA" sz="2100" noProof="0" dirty="0">
                <a:latin typeface="Dagny OT" panose="020B0504020201020104" pitchFamily="34" charset="0"/>
              </a:rPr>
              <a:t>, 2008.</a:t>
            </a:r>
          </a:p>
        </p:txBody>
      </p:sp>
    </p:spTree>
    <p:extLst>
      <p:ext uri="{BB962C8B-B14F-4D97-AF65-F5344CB8AC3E}">
        <p14:creationId xmlns:p14="http://schemas.microsoft.com/office/powerpoint/2010/main" val="189182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err="1"/>
              <a:t>RÉfÉrences</a:t>
            </a:r>
            <a:endParaRPr lang="fr-CA" noProof="0" dirty="0"/>
          </a:p>
        </p:txBody>
      </p:sp>
      <p:sp>
        <p:nvSpPr>
          <p:cNvPr id="3" name="Content Placeholder 2"/>
          <p:cNvSpPr>
            <a:spLocks noGrp="1"/>
          </p:cNvSpPr>
          <p:nvPr>
            <p:ph idx="1"/>
          </p:nvPr>
        </p:nvSpPr>
        <p:spPr/>
        <p:txBody>
          <a:bodyPr>
            <a:normAutofit/>
          </a:bodyPr>
          <a:lstStyle/>
          <a:p>
            <a:pPr marL="0" indent="0">
              <a:buClr>
                <a:schemeClr val="tx2"/>
              </a:buClr>
              <a:buSzPct val="100000"/>
              <a:buNone/>
            </a:pPr>
            <a:r>
              <a:rPr lang="fr-CA" sz="2100" noProof="0" dirty="0">
                <a:latin typeface="Dagny OT" panose="020B0504020201020104" pitchFamily="34" charset="0"/>
              </a:rPr>
              <a:t>Nussbaumer </a:t>
            </a:r>
            <a:r>
              <a:rPr lang="fr-CA" sz="2100" noProof="0" dirty="0" err="1">
                <a:latin typeface="Dagny OT" panose="020B0504020201020104" pitchFamily="34" charset="0"/>
              </a:rPr>
              <a:t>Knaflic</a:t>
            </a:r>
            <a:r>
              <a:rPr lang="fr-CA" sz="2100" noProof="0" dirty="0">
                <a:latin typeface="Dagny OT" panose="020B0504020201020104" pitchFamily="34" charset="0"/>
              </a:rPr>
              <a:t>, C., </a:t>
            </a:r>
            <a:r>
              <a:rPr lang="fr-CA" sz="2100" i="1" noProof="0" dirty="0">
                <a:latin typeface="Dagny OT" panose="020B0504020201020104" pitchFamily="34" charset="0"/>
              </a:rPr>
              <a:t>Storytelling </a:t>
            </a:r>
            <a:r>
              <a:rPr lang="fr-CA" sz="2100" i="1" noProof="0" dirty="0" err="1">
                <a:latin typeface="Dagny OT" panose="020B0504020201020104" pitchFamily="34" charset="0"/>
              </a:rPr>
              <a:t>with</a:t>
            </a:r>
            <a:r>
              <a:rPr lang="fr-CA" sz="2100" i="1" noProof="0" dirty="0">
                <a:latin typeface="Dagny OT" panose="020B0504020201020104" pitchFamily="34" charset="0"/>
              </a:rPr>
              <a:t> Data</a:t>
            </a:r>
            <a:r>
              <a:rPr lang="fr-CA" sz="2100" noProof="0" dirty="0">
                <a:latin typeface="Dagny OT" panose="020B0504020201020104" pitchFamily="34" charset="0"/>
              </a:rPr>
              <a:t>, </a:t>
            </a:r>
            <a:r>
              <a:rPr lang="fr-CA" sz="2100" noProof="0" dirty="0" err="1">
                <a:latin typeface="Dagny OT" panose="020B0504020201020104" pitchFamily="34" charset="0"/>
              </a:rPr>
              <a:t>Wiley</a:t>
            </a:r>
            <a:r>
              <a:rPr lang="fr-CA" sz="2100" noProof="0" dirty="0">
                <a:latin typeface="Dagny OT" panose="020B0504020201020104" pitchFamily="34" charset="0"/>
              </a:rPr>
              <a:t>, 2015.</a:t>
            </a:r>
          </a:p>
          <a:p>
            <a:pPr marL="0" indent="0">
              <a:buClr>
                <a:schemeClr val="tx2"/>
              </a:buClr>
              <a:buSzPct val="100000"/>
              <a:buNone/>
            </a:pPr>
            <a:r>
              <a:rPr lang="fr-CA" sz="2100" noProof="0" dirty="0">
                <a:latin typeface="Dagny OT" panose="020B0504020201020104" pitchFamily="34" charset="0"/>
              </a:rPr>
              <a:t>Cairo, A., </a:t>
            </a:r>
            <a:r>
              <a:rPr lang="fr-CA" sz="2100" i="1" noProof="0" dirty="0">
                <a:latin typeface="Dagny OT" panose="020B0504020201020104" pitchFamily="34" charset="0"/>
              </a:rPr>
              <a:t>The </a:t>
            </a:r>
            <a:r>
              <a:rPr lang="fr-CA" sz="2100" i="1" noProof="0" dirty="0" err="1">
                <a:latin typeface="Dagny OT" panose="020B0504020201020104" pitchFamily="34" charset="0"/>
              </a:rPr>
              <a:t>Functional</a:t>
            </a:r>
            <a:r>
              <a:rPr lang="fr-CA" sz="2100" i="1" noProof="0" dirty="0">
                <a:latin typeface="Dagny OT" panose="020B0504020201020104" pitchFamily="34" charset="0"/>
              </a:rPr>
              <a:t> Art</a:t>
            </a:r>
            <a:r>
              <a:rPr lang="fr-CA" sz="2100" noProof="0" dirty="0">
                <a:latin typeface="Dagny OT" panose="020B0504020201020104" pitchFamily="34" charset="0"/>
              </a:rPr>
              <a:t>, New Riders, 2013.</a:t>
            </a:r>
          </a:p>
          <a:p>
            <a:pPr marL="0" indent="0">
              <a:buClr>
                <a:schemeClr val="tx2"/>
              </a:buClr>
              <a:buSzPct val="100000"/>
              <a:buNone/>
            </a:pPr>
            <a:r>
              <a:rPr lang="fr-CA" sz="2100" noProof="0" dirty="0">
                <a:latin typeface="Dagny OT" panose="020B0504020201020104" pitchFamily="34" charset="0"/>
              </a:rPr>
              <a:t>Cairo, A., </a:t>
            </a:r>
            <a:r>
              <a:rPr lang="fr-CA" sz="2100" i="1" noProof="0" dirty="0">
                <a:latin typeface="Dagny OT" panose="020B0504020201020104" pitchFamily="34" charset="0"/>
              </a:rPr>
              <a:t>The </a:t>
            </a:r>
            <a:r>
              <a:rPr lang="fr-CA" sz="2100" i="1" noProof="0" dirty="0" err="1">
                <a:latin typeface="Dagny OT" panose="020B0504020201020104" pitchFamily="34" charset="0"/>
              </a:rPr>
              <a:t>Truthful</a:t>
            </a:r>
            <a:r>
              <a:rPr lang="fr-CA" sz="2100" i="1" noProof="0" dirty="0">
                <a:latin typeface="Dagny OT" panose="020B0504020201020104" pitchFamily="34" charset="0"/>
              </a:rPr>
              <a:t> Art</a:t>
            </a:r>
            <a:r>
              <a:rPr lang="fr-CA" sz="2100" noProof="0" dirty="0">
                <a:latin typeface="Dagny OT" panose="020B0504020201020104" pitchFamily="34" charset="0"/>
              </a:rPr>
              <a:t>, New Riders, 2016.</a:t>
            </a:r>
          </a:p>
          <a:p>
            <a:pPr marL="0" indent="0">
              <a:buClr>
                <a:schemeClr val="tx2"/>
              </a:buClr>
              <a:buSzPct val="100000"/>
              <a:buNone/>
            </a:pPr>
            <a:r>
              <a:rPr lang="fr-CA" sz="2100" noProof="0" dirty="0" err="1">
                <a:latin typeface="Dagny OT" panose="020B0504020201020104" pitchFamily="34" charset="0"/>
              </a:rPr>
              <a:t>Meireilles</a:t>
            </a:r>
            <a:r>
              <a:rPr lang="fr-CA" sz="2100" noProof="0" dirty="0">
                <a:latin typeface="Dagny OT" panose="020B0504020201020104" pitchFamily="34" charset="0"/>
              </a:rPr>
              <a:t>, I., </a:t>
            </a:r>
            <a:r>
              <a:rPr lang="fr-CA" sz="2100" i="1" noProof="0" dirty="0">
                <a:latin typeface="Dagny OT" panose="020B0504020201020104" pitchFamily="34" charset="0"/>
              </a:rPr>
              <a:t>Design for Information</a:t>
            </a:r>
            <a:r>
              <a:rPr lang="fr-CA" sz="2100" noProof="0" dirty="0">
                <a:latin typeface="Dagny OT" panose="020B0504020201020104" pitchFamily="34" charset="0"/>
              </a:rPr>
              <a:t>, Rockport, 2013.</a:t>
            </a:r>
            <a:endParaRPr lang="fr-CA" sz="2100" i="1" noProof="0" dirty="0">
              <a:latin typeface="Dagny OT" panose="020B0504020201020104" pitchFamily="34" charset="0"/>
            </a:endParaRPr>
          </a:p>
          <a:p>
            <a:pPr marL="0" indent="0">
              <a:buClr>
                <a:schemeClr val="tx2"/>
              </a:buClr>
              <a:buSzPct val="100000"/>
              <a:buNone/>
            </a:pPr>
            <a:r>
              <a:rPr lang="fr-CA" sz="2100" i="1" noProof="0" dirty="0">
                <a:latin typeface="Dagny OT" panose="020B0504020201020104" pitchFamily="34" charset="0"/>
              </a:rPr>
              <a:t>50 Great </a:t>
            </a:r>
            <a:r>
              <a:rPr lang="fr-CA" sz="2100" i="1" noProof="0" dirty="0" err="1">
                <a:latin typeface="Dagny OT" panose="020B0504020201020104" pitchFamily="34" charset="0"/>
              </a:rPr>
              <a:t>Examples</a:t>
            </a:r>
            <a:r>
              <a:rPr lang="fr-CA" sz="2100" i="1" noProof="0" dirty="0">
                <a:latin typeface="Dagny OT" panose="020B0504020201020104" pitchFamily="34" charset="0"/>
              </a:rPr>
              <a:t> of Data </a:t>
            </a:r>
            <a:r>
              <a:rPr lang="fr-CA" sz="2100" i="1" noProof="0" dirty="0" err="1">
                <a:latin typeface="Dagny OT" panose="020B0504020201020104" pitchFamily="34" charset="0"/>
              </a:rPr>
              <a:t>Visualization</a:t>
            </a:r>
            <a:r>
              <a:rPr lang="fr-CA" sz="2100" i="1" dirty="0">
                <a:latin typeface="Dagny OT" panose="020B0504020201020104" pitchFamily="34" charset="0"/>
              </a:rPr>
              <a:t>, </a:t>
            </a:r>
            <a:r>
              <a:rPr lang="fr-CA" sz="2100" noProof="0" dirty="0">
                <a:latin typeface="Dagny OT" panose="020B0504020201020104" pitchFamily="34" charset="0"/>
                <a:hlinkClick r:id="rId3"/>
              </a:rPr>
              <a:t>http://www.webdesignerdepot.com</a:t>
            </a:r>
            <a:r>
              <a:rPr lang="fr-CA" sz="2100" noProof="0" dirty="0">
                <a:latin typeface="Dagny OT" panose="020B0504020201020104" pitchFamily="34" charset="0"/>
              </a:rPr>
              <a:t>.</a:t>
            </a:r>
          </a:p>
          <a:p>
            <a:pPr marL="0" indent="0">
              <a:buClr>
                <a:schemeClr val="tx2"/>
              </a:buClr>
              <a:buSzPct val="100000"/>
              <a:buNone/>
            </a:pPr>
            <a:r>
              <a:rPr lang="fr-CA" sz="2000" noProof="0" dirty="0" err="1"/>
              <a:t>Wexler</a:t>
            </a:r>
            <a:r>
              <a:rPr lang="fr-CA" sz="2000" noProof="0" dirty="0"/>
              <a:t>, S., </a:t>
            </a:r>
            <a:r>
              <a:rPr lang="fr-CA" sz="2000" noProof="0" dirty="0" err="1"/>
              <a:t>Shaffer</a:t>
            </a:r>
            <a:r>
              <a:rPr lang="fr-CA" sz="2000" noProof="0" dirty="0"/>
              <a:t>, J. et </a:t>
            </a:r>
            <a:r>
              <a:rPr lang="fr-CA" sz="2000" noProof="0" dirty="0" err="1"/>
              <a:t>Cotgreave</a:t>
            </a:r>
            <a:r>
              <a:rPr lang="fr-CA" sz="2000" noProof="0" dirty="0"/>
              <a:t>, A., </a:t>
            </a:r>
            <a:r>
              <a:rPr lang="fr-CA" sz="2000" i="1" noProof="0" dirty="0"/>
              <a:t>The Big Book of </a:t>
            </a:r>
            <a:r>
              <a:rPr lang="fr-CA" sz="2000" i="1" noProof="0" dirty="0" err="1"/>
              <a:t>Dashboard</a:t>
            </a:r>
            <a:r>
              <a:rPr lang="fr-CA" sz="2000" noProof="0" dirty="0" err="1"/>
              <a:t>s</a:t>
            </a:r>
            <a:r>
              <a:rPr lang="fr-CA" sz="2000" noProof="0" dirty="0"/>
              <a:t>, </a:t>
            </a:r>
            <a:r>
              <a:rPr lang="fr-CA" sz="2000" noProof="0" dirty="0" err="1"/>
              <a:t>Wiley</a:t>
            </a:r>
            <a:r>
              <a:rPr lang="fr-CA" sz="2000" dirty="0"/>
              <a:t>, 2017.</a:t>
            </a:r>
            <a:endParaRPr lang="fr-CA" sz="2100" noProof="0" dirty="0">
              <a:latin typeface="Dagny OT" panose="020B0504020201020104" pitchFamily="34" charset="0"/>
            </a:endParaRPr>
          </a:p>
          <a:p>
            <a:pPr marL="0" indent="0">
              <a:buClr>
                <a:schemeClr val="tx2"/>
              </a:buClr>
              <a:buSzPct val="100000"/>
              <a:buNone/>
            </a:pPr>
            <a:r>
              <a:rPr lang="fr-CA" sz="2100" noProof="0" dirty="0">
                <a:latin typeface="Dagny OT" panose="020B0504020201020104" pitchFamily="34" charset="0"/>
              </a:rPr>
              <a:t>Nathan </a:t>
            </a:r>
            <a:r>
              <a:rPr lang="fr-CA" sz="2100" noProof="0" dirty="0" err="1">
                <a:latin typeface="Dagny OT" panose="020B0504020201020104" pitchFamily="34" charset="0"/>
              </a:rPr>
              <a:t>Yau</a:t>
            </a:r>
            <a:r>
              <a:rPr lang="fr-CA" sz="2100" noProof="0" dirty="0">
                <a:latin typeface="Dagny OT" panose="020B0504020201020104" pitchFamily="34" charset="0"/>
              </a:rPr>
              <a:t>, </a:t>
            </a:r>
            <a:r>
              <a:rPr lang="fr-CA" sz="2100" i="1" noProof="0" dirty="0" err="1">
                <a:latin typeface="Dagny OT" panose="020B0504020201020104" pitchFamily="34" charset="0"/>
                <a:hlinkClick r:id="rId4"/>
              </a:rPr>
              <a:t>FlowingData</a:t>
            </a:r>
            <a:r>
              <a:rPr lang="fr-CA" sz="2100" noProof="0" dirty="0">
                <a:latin typeface="Dagny OT" panose="020B0504020201020104" pitchFamily="34" charset="0"/>
              </a:rPr>
              <a:t>.</a:t>
            </a:r>
          </a:p>
          <a:p>
            <a:pPr marL="0" indent="0">
              <a:buClr>
                <a:schemeClr val="tx2"/>
              </a:buClr>
              <a:buSzPct val="100000"/>
              <a:buNone/>
            </a:pPr>
            <a:r>
              <a:rPr lang="fr-CA" sz="2100" dirty="0">
                <a:latin typeface="Dagny OT" panose="020B0504020201020104" pitchFamily="34" charset="0"/>
              </a:rPr>
              <a:t>Wikipédia, </a:t>
            </a:r>
            <a:r>
              <a:rPr lang="fr-CA" sz="2100" i="1" noProof="0" dirty="0">
                <a:latin typeface="Dagny OT" panose="020B0504020201020104" pitchFamily="34" charset="0"/>
                <a:hlinkClick r:id="rId5"/>
              </a:rPr>
              <a:t>Data </a:t>
            </a:r>
            <a:r>
              <a:rPr lang="fr-CA" sz="2100" i="1" noProof="0" dirty="0" err="1">
                <a:latin typeface="Dagny OT" panose="020B0504020201020104" pitchFamily="34" charset="0"/>
                <a:hlinkClick r:id="rId5"/>
              </a:rPr>
              <a:t>Visualization</a:t>
            </a:r>
            <a:r>
              <a:rPr lang="fr-CA" sz="2100" i="1" noProof="0" dirty="0">
                <a:latin typeface="Dagny OT" panose="020B0504020201020104" pitchFamily="34" charset="0"/>
              </a:rPr>
              <a:t>.</a:t>
            </a:r>
            <a:endParaRPr lang="fr-CA" sz="2100" noProof="0" dirty="0">
              <a:latin typeface="Dagny OT" panose="020B0504020201020104" pitchFamily="34" charset="0"/>
            </a:endParaRPr>
          </a:p>
          <a:p>
            <a:pPr marL="0" indent="0">
              <a:buClr>
                <a:schemeClr val="tx2"/>
              </a:buClr>
              <a:buSzPct val="100000"/>
              <a:buNone/>
            </a:pPr>
            <a:r>
              <a:rPr lang="fr-CA" sz="2100" dirty="0">
                <a:latin typeface="Dagny OT" panose="020B0504020201020104" pitchFamily="34" charset="0"/>
              </a:rPr>
              <a:t>Wikipédia, </a:t>
            </a:r>
            <a:r>
              <a:rPr lang="fr-CA" sz="2100" i="1" noProof="0" dirty="0" err="1">
                <a:latin typeface="Dagny OT" panose="020B0504020201020104" pitchFamily="34" charset="0"/>
                <a:hlinkClick r:id="rId6"/>
              </a:rPr>
              <a:t>Misleading</a:t>
            </a:r>
            <a:r>
              <a:rPr lang="fr-CA" sz="2100" i="1" noProof="0" dirty="0">
                <a:latin typeface="Dagny OT" panose="020B0504020201020104" pitchFamily="34" charset="0"/>
                <a:hlinkClick r:id="rId6"/>
              </a:rPr>
              <a:t> Graphs</a:t>
            </a:r>
            <a:r>
              <a:rPr lang="fr-CA" sz="2100" i="1" noProof="0" dirty="0">
                <a:latin typeface="Dagny OT" panose="020B0504020201020104" pitchFamily="34" charset="0"/>
              </a:rPr>
              <a:t>.</a:t>
            </a:r>
            <a:endParaRPr lang="fr-CA" sz="2100" noProof="0" dirty="0">
              <a:latin typeface="Dagny OT" panose="020B0504020201020104" pitchFamily="34" charset="0"/>
            </a:endParaRPr>
          </a:p>
        </p:txBody>
      </p:sp>
    </p:spTree>
    <p:extLst>
      <p:ext uri="{BB962C8B-B14F-4D97-AF65-F5344CB8AC3E}">
        <p14:creationId xmlns:p14="http://schemas.microsoft.com/office/powerpoint/2010/main" val="142028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INTRODUCTION À ggplot2</a:t>
            </a:r>
            <a:endParaRPr lang="fr-CA" sz="2400" noProof="0" dirty="0"/>
          </a:p>
        </p:txBody>
      </p:sp>
      <p:sp>
        <p:nvSpPr>
          <p:cNvPr id="3" name="Content Placeholder 2"/>
          <p:cNvSpPr>
            <a:spLocks noGrp="1"/>
          </p:cNvSpPr>
          <p:nvPr>
            <p:ph idx="1"/>
          </p:nvPr>
        </p:nvSpPr>
        <p:spPr/>
        <p:txBody>
          <a:bodyPr>
            <a:normAutofit fontScale="92500"/>
          </a:bodyPr>
          <a:lstStyle/>
          <a:p>
            <a:pPr marL="0" indent="0" algn="just">
              <a:lnSpc>
                <a:spcPct val="100000"/>
              </a:lnSpc>
              <a:buNone/>
            </a:pPr>
            <a:r>
              <a:rPr lang="fr-CA" noProof="0" dirty="0"/>
              <a:t>La fonction </a:t>
            </a:r>
            <a:r>
              <a:rPr lang="fr-CA" i="1" noProof="0" dirty="0"/>
              <a:t>ggplot2</a:t>
            </a:r>
            <a:r>
              <a:rPr lang="fr-CA" noProof="0" dirty="0"/>
              <a:t> </a:t>
            </a:r>
            <a:r>
              <a:rPr lang="fr-CA" dirty="0"/>
              <a:t>est en fait un jeu d’outils permettant de transformer des données en éléments d’affichage visuels. Elle permet à l’utilisateur de commander les détails de l’affichage graphique</a:t>
            </a:r>
            <a:r>
              <a:rPr lang="fr-CA" noProof="0" dirty="0"/>
              <a:t>.</a:t>
            </a:r>
          </a:p>
          <a:p>
            <a:pPr algn="just">
              <a:lnSpc>
                <a:spcPct val="100000"/>
              </a:lnSpc>
            </a:pPr>
            <a:endParaRPr lang="fr-CA" sz="500" noProof="0" dirty="0"/>
          </a:p>
          <a:p>
            <a:pPr marL="0" indent="0" algn="just">
              <a:lnSpc>
                <a:spcPct val="100000"/>
              </a:lnSpc>
              <a:buNone/>
            </a:pPr>
            <a:r>
              <a:rPr lang="fr-CA" noProof="0" dirty="0"/>
              <a:t>Aspect le plus important, la fonction </a:t>
            </a:r>
            <a:r>
              <a:rPr lang="fr-CA" i="1" noProof="0" dirty="0"/>
              <a:t>ggplot2</a:t>
            </a:r>
            <a:r>
              <a:rPr lang="fr-CA" noProof="0" dirty="0"/>
              <a:t> peut servir à établir la </a:t>
            </a:r>
            <a:r>
              <a:rPr lang="fr-CA" b="1" noProof="0" dirty="0"/>
              <a:t>structure logique</a:t>
            </a:r>
            <a:r>
              <a:rPr lang="fr-CA" noProof="0" dirty="0"/>
              <a:t> du graphique.</a:t>
            </a:r>
          </a:p>
          <a:p>
            <a:pPr algn="just"/>
            <a:endParaRPr lang="fr-CA" sz="500" noProof="0" dirty="0"/>
          </a:p>
          <a:p>
            <a:pPr marL="0" indent="0" algn="just">
              <a:buNone/>
            </a:pPr>
            <a:r>
              <a:rPr lang="fr-CA" noProof="0" dirty="0"/>
              <a:t>Un graphique </a:t>
            </a:r>
            <a:r>
              <a:rPr lang="fr-CA" i="1" noProof="0" dirty="0"/>
              <a:t>ggplot2</a:t>
            </a:r>
            <a:r>
              <a:rPr lang="fr-CA" noProof="0" dirty="0"/>
              <a:t> comporte deux éléments principaux (et des termes optionnels) :</a:t>
            </a:r>
          </a:p>
          <a:p>
            <a:pPr lvl="1" algn="just"/>
            <a:r>
              <a:rPr lang="fr-CA" noProof="0" dirty="0"/>
              <a:t>une fonction esthétique (</a:t>
            </a:r>
            <a:r>
              <a:rPr lang="fr-CA" b="1" noProof="0" dirty="0" err="1"/>
              <a:t>aes</a:t>
            </a:r>
            <a:r>
              <a:rPr lang="fr-CA" noProof="0" dirty="0"/>
              <a:t> – liens entre les données et les éléments graphiques)</a:t>
            </a:r>
          </a:p>
          <a:p>
            <a:pPr lvl="1" algn="just"/>
            <a:r>
              <a:rPr lang="fr-CA" noProof="0" dirty="0"/>
              <a:t>une fonction de géométrie (</a:t>
            </a:r>
            <a:r>
              <a:rPr lang="fr-CA" b="1" noProof="0" dirty="0" err="1"/>
              <a:t>geom</a:t>
            </a:r>
            <a:r>
              <a:rPr lang="fr-CA" noProof="0" dirty="0"/>
              <a:t> – type de graphique)</a:t>
            </a:r>
          </a:p>
          <a:p>
            <a:pPr lvl="1" algn="just"/>
            <a:r>
              <a:rPr lang="fr-CA" noProof="0" dirty="0"/>
              <a:t>*</a:t>
            </a:r>
            <a:r>
              <a:rPr lang="fr-CA" noProof="0" dirty="0" err="1"/>
              <a:t>facets</a:t>
            </a:r>
            <a:r>
              <a:rPr lang="fr-CA" noProof="0" dirty="0"/>
              <a:t>, *</a:t>
            </a:r>
            <a:r>
              <a:rPr lang="fr-CA" noProof="0" dirty="0" err="1"/>
              <a:t>coordinates</a:t>
            </a:r>
            <a:r>
              <a:rPr lang="fr-CA" noProof="0" dirty="0"/>
              <a:t>, *</a:t>
            </a:r>
            <a:r>
              <a:rPr lang="fr-CA" noProof="0" dirty="0" err="1"/>
              <a:t>scales</a:t>
            </a:r>
            <a:r>
              <a:rPr lang="fr-CA" noProof="0" dirty="0"/>
              <a:t>, *labels, *guides, etc.</a:t>
            </a:r>
          </a:p>
        </p:txBody>
      </p:sp>
      <p:sp>
        <p:nvSpPr>
          <p:cNvPr id="4" name="Rectangle 3">
            <a:extLst>
              <a:ext uri="{FF2B5EF4-FFF2-40B4-BE49-F238E27FC236}">
                <a16:creationId xmlns:a16="http://schemas.microsoft.com/office/drawing/2014/main" xmlns="" id="{D89CCB08-1003-6D44-9750-6A0DBCF451E7}"/>
              </a:ext>
            </a:extLst>
          </p:cNvPr>
          <p:cNvSpPr/>
          <p:nvPr/>
        </p:nvSpPr>
        <p:spPr>
          <a:xfrm>
            <a:off x="11159345" y="0"/>
            <a:ext cx="1032655" cy="276999"/>
          </a:xfrm>
          <a:prstGeom prst="rect">
            <a:avLst/>
          </a:prstGeom>
        </p:spPr>
        <p:txBody>
          <a:bodyPr wrap="none">
            <a:spAutoFit/>
          </a:bodyPr>
          <a:lstStyle/>
          <a:p>
            <a:r>
              <a:rPr lang="en-US" sz="1200" dirty="0">
                <a:latin typeface="Dagny OT" panose="020B0504020201020104" pitchFamily="34" charset="77"/>
                <a:ea typeface="Helvetica Light" charset="0"/>
                <a:cs typeface="Helvetica Light" charset="0"/>
              </a:rPr>
              <a:t>*not required</a:t>
            </a:r>
          </a:p>
        </p:txBody>
      </p:sp>
    </p:spTree>
    <p:extLst>
      <p:ext uri="{BB962C8B-B14F-4D97-AF65-F5344CB8AC3E}">
        <p14:creationId xmlns:p14="http://schemas.microsoft.com/office/powerpoint/2010/main" val="184817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err="1"/>
              <a:t>RÉfÉrences</a:t>
            </a:r>
            <a:endParaRPr lang="fr-CA" noProof="0" dirty="0"/>
          </a:p>
        </p:txBody>
      </p:sp>
      <p:sp>
        <p:nvSpPr>
          <p:cNvPr id="3" name="Content Placeholder 2"/>
          <p:cNvSpPr>
            <a:spLocks noGrp="1"/>
          </p:cNvSpPr>
          <p:nvPr>
            <p:ph idx="1"/>
          </p:nvPr>
        </p:nvSpPr>
        <p:spPr/>
        <p:txBody>
          <a:bodyPr>
            <a:noAutofit/>
          </a:bodyPr>
          <a:lstStyle/>
          <a:p>
            <a:pPr marL="0" indent="0">
              <a:buClr>
                <a:schemeClr val="tx2"/>
              </a:buClr>
              <a:buSzPct val="100000"/>
              <a:buNone/>
            </a:pPr>
            <a:r>
              <a:rPr lang="fr-CA" sz="2100" noProof="0" dirty="0" err="1">
                <a:latin typeface="Dagny OT" panose="020B0504020201020104" pitchFamily="34" charset="0"/>
              </a:rPr>
              <a:t>Prabhakaran</a:t>
            </a:r>
            <a:r>
              <a:rPr lang="fr-CA" sz="2100" noProof="0" dirty="0">
                <a:latin typeface="Dagny OT" panose="020B0504020201020104" pitchFamily="34" charset="0"/>
              </a:rPr>
              <a:t>, S., </a:t>
            </a:r>
            <a:r>
              <a:rPr lang="fr-CA" sz="2100" i="1" noProof="0" dirty="0">
                <a:latin typeface="Dagny OT" panose="020B0504020201020104" pitchFamily="34" charset="0"/>
                <a:hlinkClick r:id="rId3"/>
              </a:rPr>
              <a:t>Top 50 ggplot2 </a:t>
            </a:r>
            <a:r>
              <a:rPr lang="fr-CA" sz="2100" i="1" noProof="0" dirty="0" err="1">
                <a:latin typeface="Dagny OT" panose="020B0504020201020104" pitchFamily="34" charset="0"/>
                <a:hlinkClick r:id="rId3"/>
              </a:rPr>
              <a:t>Visualizations</a:t>
            </a:r>
            <a:r>
              <a:rPr lang="fr-CA" sz="2100" i="1" noProof="0" dirty="0">
                <a:latin typeface="Dagny OT" panose="020B0504020201020104" pitchFamily="34" charset="0"/>
              </a:rPr>
              <a:t> (</a:t>
            </a:r>
            <a:r>
              <a:rPr lang="fr-CA" sz="2100" i="1" noProof="0" dirty="0" err="1">
                <a:latin typeface="Dagny OT" panose="020B0504020201020104" pitchFamily="34" charset="0"/>
              </a:rPr>
              <a:t>with</a:t>
            </a:r>
            <a:r>
              <a:rPr lang="fr-CA" sz="2100" i="1" noProof="0" dirty="0">
                <a:latin typeface="Dagny OT" panose="020B0504020201020104" pitchFamily="34" charset="0"/>
              </a:rPr>
              <a:t> Master List R Code)</a:t>
            </a:r>
            <a:r>
              <a:rPr lang="fr-CA" sz="2100" noProof="0" dirty="0">
                <a:latin typeface="Dagny OT" panose="020B0504020201020104" pitchFamily="34" charset="0"/>
              </a:rPr>
              <a:t>.</a:t>
            </a:r>
          </a:p>
          <a:p>
            <a:pPr marL="0" indent="0">
              <a:buClr>
                <a:schemeClr val="tx2"/>
              </a:buClr>
              <a:buSzPct val="100000"/>
              <a:buNone/>
            </a:pPr>
            <a:r>
              <a:rPr lang="fr-CA" sz="2100" noProof="0" dirty="0">
                <a:latin typeface="Dagny OT" panose="020B0504020201020104" pitchFamily="34" charset="0"/>
              </a:rPr>
              <a:t>Miller, M., </a:t>
            </a:r>
            <a:r>
              <a:rPr lang="fr-CA" sz="2100" i="1" noProof="0" dirty="0">
                <a:latin typeface="Dagny OT" panose="020B0504020201020104" pitchFamily="34" charset="0"/>
                <a:hlinkClick r:id="rId4"/>
              </a:rPr>
              <a:t>The </a:t>
            </a:r>
            <a:r>
              <a:rPr lang="fr-CA" sz="2100" i="1" noProof="0" dirty="0" err="1">
                <a:latin typeface="Dagny OT" panose="020B0504020201020104" pitchFamily="34" charset="0"/>
                <a:hlinkClick r:id="rId4"/>
              </a:rPr>
              <a:t>problem</a:t>
            </a:r>
            <a:r>
              <a:rPr lang="fr-CA" sz="2100" i="1" noProof="0" dirty="0">
                <a:latin typeface="Dagny OT" panose="020B0504020201020104" pitchFamily="34" charset="0"/>
                <a:hlinkClick r:id="rId4"/>
              </a:rPr>
              <a:t> </a:t>
            </a:r>
            <a:r>
              <a:rPr lang="fr-CA" sz="2100" i="1" noProof="0" dirty="0" err="1">
                <a:latin typeface="Dagny OT" panose="020B0504020201020104" pitchFamily="34" charset="0"/>
                <a:hlinkClick r:id="rId4"/>
              </a:rPr>
              <a:t>with</a:t>
            </a:r>
            <a:r>
              <a:rPr lang="fr-CA" sz="2100" i="1" noProof="0" dirty="0">
                <a:latin typeface="Dagny OT" panose="020B0504020201020104" pitchFamily="34" charset="0"/>
                <a:hlinkClick r:id="rId4"/>
              </a:rPr>
              <a:t> Interactive </a:t>
            </a:r>
            <a:r>
              <a:rPr lang="fr-CA" sz="2100" i="1" noProof="0" dirty="0" err="1">
                <a:latin typeface="Dagny OT" panose="020B0504020201020104" pitchFamily="34" charset="0"/>
                <a:hlinkClick r:id="rId4"/>
              </a:rPr>
              <a:t>graphics</a:t>
            </a:r>
            <a:r>
              <a:rPr lang="fr-CA" sz="2100" noProof="0" dirty="0">
                <a:latin typeface="Dagny OT" panose="020B0504020201020104" pitchFamily="34" charset="0"/>
              </a:rPr>
              <a:t>, </a:t>
            </a:r>
            <a:r>
              <a:rPr lang="fr-CA" sz="2100" noProof="0" dirty="0" err="1">
                <a:latin typeface="Dagny OT" panose="020B0504020201020104" pitchFamily="34" charset="0"/>
              </a:rPr>
              <a:t>Co.Design</a:t>
            </a:r>
            <a:r>
              <a:rPr lang="fr-CA" sz="2100" noProof="0" dirty="0">
                <a:latin typeface="Dagny OT" panose="020B0504020201020104" pitchFamily="34" charset="0"/>
              </a:rPr>
              <a:t>, 2017.</a:t>
            </a:r>
          </a:p>
          <a:p>
            <a:pPr marL="0" indent="0">
              <a:buClr>
                <a:schemeClr val="tx2"/>
              </a:buClr>
              <a:buSzPct val="100000"/>
              <a:buNone/>
            </a:pPr>
            <a:r>
              <a:rPr lang="fr-CA" sz="2100" noProof="0" dirty="0">
                <a:latin typeface="Dagny OT" panose="020B0504020201020104" pitchFamily="34" charset="0"/>
              </a:rPr>
              <a:t>Wickham, H., </a:t>
            </a:r>
            <a:r>
              <a:rPr lang="fr-CA" sz="2100" i="1" noProof="0" dirty="0">
                <a:latin typeface="Dagny OT" panose="020B0504020201020104" pitchFamily="34" charset="0"/>
              </a:rPr>
              <a:t>ggplot2: </a:t>
            </a:r>
            <a:r>
              <a:rPr lang="fr-CA" sz="2100" i="1" noProof="0" dirty="0" err="1">
                <a:latin typeface="Dagny OT" panose="020B0504020201020104" pitchFamily="34" charset="0"/>
              </a:rPr>
              <a:t>Elegant</a:t>
            </a:r>
            <a:r>
              <a:rPr lang="fr-CA" sz="2100" i="1" noProof="0" dirty="0">
                <a:latin typeface="Dagny OT" panose="020B0504020201020104" pitchFamily="34" charset="0"/>
              </a:rPr>
              <a:t> Graphics for Data </a:t>
            </a:r>
            <a:r>
              <a:rPr lang="fr-CA" sz="2100" i="1" noProof="0" dirty="0" err="1">
                <a:latin typeface="Dagny OT" panose="020B0504020201020104" pitchFamily="34" charset="0"/>
              </a:rPr>
              <a:t>Analysis</a:t>
            </a:r>
            <a:r>
              <a:rPr lang="fr-CA" sz="2100" dirty="0">
                <a:latin typeface="Dagny OT" panose="020B0504020201020104" pitchFamily="34" charset="0"/>
              </a:rPr>
              <a:t>, </a:t>
            </a:r>
            <a:r>
              <a:rPr lang="fr-CA" sz="2100" noProof="0" dirty="0">
                <a:latin typeface="Dagny OT" panose="020B0504020201020104" pitchFamily="34" charset="0"/>
              </a:rPr>
              <a:t>2</a:t>
            </a:r>
            <a:r>
              <a:rPr lang="fr-CA" sz="2100" baseline="30000" dirty="0">
                <a:latin typeface="Dagny OT" panose="020B0504020201020104" pitchFamily="34" charset="0"/>
              </a:rPr>
              <a:t>e</a:t>
            </a:r>
            <a:r>
              <a:rPr lang="fr-CA" sz="2100" noProof="0" dirty="0">
                <a:latin typeface="Dagny OT" panose="020B0504020201020104" pitchFamily="34" charset="0"/>
              </a:rPr>
              <a:t> édition, Springer, 2016.</a:t>
            </a:r>
          </a:p>
          <a:p>
            <a:pPr marL="0" indent="0">
              <a:buClr>
                <a:schemeClr val="tx2"/>
              </a:buClr>
              <a:buSzPct val="100000"/>
              <a:buNone/>
            </a:pPr>
            <a:r>
              <a:rPr lang="fr-CA" sz="2100" noProof="0" dirty="0" err="1">
                <a:latin typeface="Dagny OT" panose="020B0504020201020104" pitchFamily="34" charset="0"/>
              </a:rPr>
              <a:t>Gorelik</a:t>
            </a:r>
            <a:r>
              <a:rPr lang="fr-CA" sz="2100" noProof="0" dirty="0">
                <a:latin typeface="Dagny OT" panose="020B0504020201020104" pitchFamily="34" charset="0"/>
              </a:rPr>
              <a:t>, B., </a:t>
            </a:r>
            <a:r>
              <a:rPr lang="fr-CA" sz="2100" i="1" noProof="0" dirty="0">
                <a:latin typeface="Dagny OT" panose="020B0504020201020104" pitchFamily="34" charset="0"/>
                <a:hlinkClick r:id="rId5"/>
              </a:rPr>
              <a:t>Data </a:t>
            </a:r>
            <a:r>
              <a:rPr lang="fr-CA" sz="2100" i="1" noProof="0" dirty="0" err="1">
                <a:latin typeface="Dagny OT" panose="020B0504020201020104" pitchFamily="34" charset="0"/>
                <a:hlinkClick r:id="rId5"/>
              </a:rPr>
              <a:t>Visualization</a:t>
            </a:r>
            <a:r>
              <a:rPr lang="fr-CA" sz="2100" noProof="0" dirty="0">
                <a:latin typeface="Dagny OT" panose="020B0504020201020104" pitchFamily="34" charset="0"/>
              </a:rPr>
              <a:t> (blogue).</a:t>
            </a:r>
          </a:p>
          <a:p>
            <a:pPr marL="0" indent="0">
              <a:buClr>
                <a:schemeClr val="tx2"/>
              </a:buClr>
              <a:buSzPct val="100000"/>
              <a:buNone/>
            </a:pPr>
            <a:r>
              <a:rPr lang="fr-CA" sz="2100" noProof="0" dirty="0">
                <a:latin typeface="Dagny OT" panose="020B0504020201020104" pitchFamily="34" charset="0"/>
              </a:rPr>
              <a:t>Chang, W., </a:t>
            </a:r>
            <a:r>
              <a:rPr lang="fr-CA" sz="2100" i="1" noProof="0" dirty="0">
                <a:latin typeface="Dagny OT" panose="020B0504020201020104" pitchFamily="34" charset="0"/>
              </a:rPr>
              <a:t>R Graphics </a:t>
            </a:r>
            <a:r>
              <a:rPr lang="fr-CA" sz="2100" i="1" noProof="0" dirty="0" err="1">
                <a:latin typeface="Dagny OT" panose="020B0504020201020104" pitchFamily="34" charset="0"/>
              </a:rPr>
              <a:t>Cookbook</a:t>
            </a:r>
            <a:r>
              <a:rPr lang="fr-CA" sz="2100" noProof="0" dirty="0">
                <a:latin typeface="Dagny OT" panose="020B0504020201020104" pitchFamily="34" charset="0"/>
              </a:rPr>
              <a:t>, </a:t>
            </a:r>
            <a:r>
              <a:rPr lang="fr-CA" sz="2100" noProof="0" dirty="0" err="1">
                <a:latin typeface="Dagny OT" panose="020B0504020201020104" pitchFamily="34" charset="0"/>
              </a:rPr>
              <a:t>O’Reilly</a:t>
            </a:r>
            <a:r>
              <a:rPr lang="fr-CA" sz="2100" dirty="0">
                <a:latin typeface="Dagny OT" panose="020B0504020201020104" pitchFamily="34" charset="0"/>
              </a:rPr>
              <a:t>, 2013.</a:t>
            </a:r>
            <a:endParaRPr lang="fr-CA" sz="2100" noProof="0" dirty="0">
              <a:latin typeface="Dagny OT" panose="020B0504020201020104" pitchFamily="34" charset="0"/>
            </a:endParaRPr>
          </a:p>
          <a:p>
            <a:pPr marL="0" indent="0">
              <a:buClr>
                <a:schemeClr val="tx2"/>
              </a:buClr>
              <a:buSzPct val="100000"/>
              <a:buNone/>
            </a:pPr>
            <a:r>
              <a:rPr lang="fr-CA" sz="2100" noProof="0" dirty="0">
                <a:latin typeface="Dagny OT" panose="020B0504020201020104" pitchFamily="34" charset="0"/>
              </a:rPr>
              <a:t>Wickham, H., </a:t>
            </a:r>
            <a:r>
              <a:rPr lang="fr-CA" sz="2100" i="1" noProof="0" dirty="0">
                <a:latin typeface="Dagny OT" panose="020B0504020201020104" pitchFamily="34" charset="0"/>
              </a:rPr>
              <a:t>A </a:t>
            </a:r>
            <a:r>
              <a:rPr lang="fr-CA" sz="2100" i="1" noProof="0" dirty="0" err="1">
                <a:latin typeface="Dagny OT" panose="020B0504020201020104" pitchFamily="34" charset="0"/>
              </a:rPr>
              <a:t>Layered</a:t>
            </a:r>
            <a:r>
              <a:rPr lang="fr-CA" sz="2100" i="1" noProof="0" dirty="0">
                <a:latin typeface="Dagny OT" panose="020B0504020201020104" pitchFamily="34" charset="0"/>
              </a:rPr>
              <a:t> </a:t>
            </a:r>
            <a:r>
              <a:rPr lang="fr-CA" sz="2100" i="1" noProof="0" dirty="0" err="1">
                <a:latin typeface="Dagny OT" panose="020B0504020201020104" pitchFamily="34" charset="0"/>
              </a:rPr>
              <a:t>Grammar</a:t>
            </a:r>
            <a:r>
              <a:rPr lang="fr-CA" sz="2100" i="1" noProof="0" dirty="0">
                <a:latin typeface="Dagny OT" panose="020B0504020201020104" pitchFamily="34" charset="0"/>
              </a:rPr>
              <a:t> of Graphics, Journal of </a:t>
            </a:r>
            <a:r>
              <a:rPr lang="fr-CA" sz="2100" i="1" noProof="0" dirty="0" err="1">
                <a:latin typeface="Dagny OT" panose="020B0504020201020104" pitchFamily="34" charset="0"/>
              </a:rPr>
              <a:t>Computational</a:t>
            </a:r>
            <a:r>
              <a:rPr lang="fr-CA" sz="2100" i="1" noProof="0" dirty="0">
                <a:latin typeface="Dagny OT" panose="020B0504020201020104" pitchFamily="34" charset="0"/>
              </a:rPr>
              <a:t> and </a:t>
            </a:r>
            <a:r>
              <a:rPr lang="fr-CA" sz="2100" i="1" noProof="0" dirty="0" err="1">
                <a:latin typeface="Dagny OT" panose="020B0504020201020104" pitchFamily="34" charset="0"/>
              </a:rPr>
              <a:t>Graphical</a:t>
            </a:r>
            <a:r>
              <a:rPr lang="fr-CA" sz="2100" i="1" noProof="0" dirty="0">
                <a:latin typeface="Dagny OT" panose="020B0504020201020104" pitchFamily="34" charset="0"/>
              </a:rPr>
              <a:t> </a:t>
            </a:r>
            <a:r>
              <a:rPr lang="fr-CA" sz="2100" i="1" noProof="0" dirty="0" err="1">
                <a:latin typeface="Dagny OT" panose="020B0504020201020104" pitchFamily="34" charset="0"/>
              </a:rPr>
              <a:t>Statistics</a:t>
            </a:r>
            <a:r>
              <a:rPr lang="fr-CA" sz="2100" i="1" noProof="0" dirty="0">
                <a:latin typeface="Dagny OT" panose="020B0504020201020104" pitchFamily="34" charset="0"/>
              </a:rPr>
              <a:t> 19:3–28</a:t>
            </a:r>
            <a:r>
              <a:rPr lang="fr-CA" sz="2100" i="1" dirty="0">
                <a:latin typeface="Dagny OT" panose="020B0504020201020104" pitchFamily="34" charset="0"/>
              </a:rPr>
              <a:t>, 2009.</a:t>
            </a:r>
            <a:endParaRPr lang="fr-CA" sz="2100" noProof="0" dirty="0">
              <a:latin typeface="Dagny OT" panose="020B0504020201020104" pitchFamily="34" charset="0"/>
            </a:endParaRPr>
          </a:p>
          <a:p>
            <a:pPr marL="0" indent="0">
              <a:buClr>
                <a:schemeClr val="tx2"/>
              </a:buClr>
              <a:buSzPct val="100000"/>
              <a:buNone/>
            </a:pPr>
            <a:r>
              <a:rPr lang="fr-CA" sz="2100" noProof="0" dirty="0">
                <a:latin typeface="Dagny OT" panose="020B0504020201020104" pitchFamily="34" charset="0"/>
              </a:rPr>
              <a:t>Horton, </a:t>
            </a:r>
            <a:r>
              <a:rPr lang="fr-CA" sz="2100" noProof="0" dirty="0" err="1">
                <a:latin typeface="Dagny OT" panose="020B0504020201020104" pitchFamily="34" charset="0"/>
              </a:rPr>
              <a:t>N.J</a:t>
            </a:r>
            <a:r>
              <a:rPr lang="fr-CA" sz="2100" noProof="0" dirty="0">
                <a:latin typeface="Dagny OT" panose="020B0504020201020104" pitchFamily="34" charset="0"/>
              </a:rPr>
              <a:t>. et </a:t>
            </a:r>
            <a:r>
              <a:rPr lang="fr-CA" sz="2100" noProof="0" dirty="0" err="1">
                <a:latin typeface="Dagny OT" panose="020B0504020201020104" pitchFamily="34" charset="0"/>
              </a:rPr>
              <a:t>Kleinman</a:t>
            </a:r>
            <a:r>
              <a:rPr lang="fr-CA" sz="2100" noProof="0" dirty="0">
                <a:latin typeface="Dagny OT" panose="020B0504020201020104" pitchFamily="34" charset="0"/>
              </a:rPr>
              <a:t>, K., </a:t>
            </a:r>
            <a:r>
              <a:rPr lang="fr-CA" sz="2100" i="1" noProof="0" dirty="0" err="1">
                <a:latin typeface="Dagny OT" panose="020B0504020201020104" pitchFamily="34" charset="0"/>
              </a:rPr>
              <a:t>Using</a:t>
            </a:r>
            <a:r>
              <a:rPr lang="fr-CA" sz="2100" i="1" noProof="0" dirty="0">
                <a:latin typeface="Dagny OT" panose="020B0504020201020104" pitchFamily="34" charset="0"/>
              </a:rPr>
              <a:t> R and </a:t>
            </a:r>
            <a:r>
              <a:rPr lang="fr-CA" sz="2100" i="1" noProof="0" dirty="0" err="1">
                <a:latin typeface="Dagny OT" panose="020B0504020201020104" pitchFamily="34" charset="0"/>
              </a:rPr>
              <a:t>RStudio</a:t>
            </a:r>
            <a:r>
              <a:rPr lang="fr-CA" sz="2100" i="1" noProof="0" dirty="0">
                <a:latin typeface="Dagny OT" panose="020B0504020201020104" pitchFamily="34" charset="0"/>
              </a:rPr>
              <a:t> for Data Management, </a:t>
            </a:r>
            <a:r>
              <a:rPr lang="fr-CA" sz="2100" i="1" noProof="0" dirty="0" err="1">
                <a:latin typeface="Dagny OT" panose="020B0504020201020104" pitchFamily="34" charset="0"/>
              </a:rPr>
              <a:t>Statistical</a:t>
            </a:r>
            <a:r>
              <a:rPr lang="fr-CA" sz="2100" i="1" noProof="0" dirty="0">
                <a:latin typeface="Dagny OT" panose="020B0504020201020104" pitchFamily="34" charset="0"/>
              </a:rPr>
              <a:t> </a:t>
            </a:r>
            <a:r>
              <a:rPr lang="fr-CA" sz="2100" i="1" noProof="0" dirty="0" err="1">
                <a:latin typeface="Dagny OT" panose="020B0504020201020104" pitchFamily="34" charset="0"/>
              </a:rPr>
              <a:t>Analysis</a:t>
            </a:r>
            <a:r>
              <a:rPr lang="fr-CA" sz="2100" i="1" noProof="0" dirty="0">
                <a:latin typeface="Dagny OT" panose="020B0504020201020104" pitchFamily="34" charset="0"/>
              </a:rPr>
              <a:t>, and Graphics</a:t>
            </a:r>
            <a:r>
              <a:rPr lang="fr-CA" sz="2100" noProof="0" dirty="0">
                <a:latin typeface="Dagny OT" panose="020B0504020201020104" pitchFamily="34" charset="0"/>
              </a:rPr>
              <a:t>, 2</a:t>
            </a:r>
            <a:r>
              <a:rPr lang="fr-CA" sz="2100" baseline="30000" dirty="0">
                <a:latin typeface="Dagny OT" panose="020B0504020201020104" pitchFamily="34" charset="0"/>
              </a:rPr>
              <a:t>e</a:t>
            </a:r>
            <a:r>
              <a:rPr lang="fr-CA" sz="2100" noProof="0" dirty="0">
                <a:latin typeface="Dagny OT" panose="020B0504020201020104" pitchFamily="34" charset="0"/>
              </a:rPr>
              <a:t> édition, </a:t>
            </a:r>
            <a:r>
              <a:rPr lang="fr-CA" sz="2100" noProof="0" dirty="0" err="1">
                <a:latin typeface="Dagny OT" panose="020B0504020201020104" pitchFamily="34" charset="0"/>
              </a:rPr>
              <a:t>CRC</a:t>
            </a:r>
            <a:r>
              <a:rPr lang="fr-CA" sz="2100" noProof="0" dirty="0">
                <a:latin typeface="Dagny OT" panose="020B0504020201020104" pitchFamily="34" charset="0"/>
              </a:rPr>
              <a:t> </a:t>
            </a:r>
            <a:r>
              <a:rPr lang="fr-CA" sz="2100" noProof="0" dirty="0" err="1">
                <a:latin typeface="Dagny OT" panose="020B0504020201020104" pitchFamily="34" charset="0"/>
              </a:rPr>
              <a:t>Press</a:t>
            </a:r>
            <a:r>
              <a:rPr lang="fr-CA" sz="2100" noProof="0" dirty="0">
                <a:latin typeface="Dagny OT" panose="020B0504020201020104" pitchFamily="34" charset="0"/>
              </a:rPr>
              <a:t>, 2016.</a:t>
            </a:r>
          </a:p>
          <a:p>
            <a:pPr marL="0" indent="0">
              <a:buClr>
                <a:schemeClr val="tx2"/>
              </a:buClr>
              <a:buSzPct val="100000"/>
              <a:buNone/>
            </a:pPr>
            <a:r>
              <a:rPr lang="fr-CA" sz="2100" noProof="0" dirty="0">
                <a:latin typeface="Dagny OT" panose="020B0504020201020104" pitchFamily="34" charset="0"/>
              </a:rPr>
              <a:t>Healey, K., </a:t>
            </a:r>
            <a:r>
              <a:rPr lang="fr-CA" sz="2100" i="1" noProof="0" dirty="0">
                <a:latin typeface="Dagny OT" panose="020B0504020201020104" pitchFamily="34" charset="0"/>
              </a:rPr>
              <a:t>Data </a:t>
            </a:r>
            <a:r>
              <a:rPr lang="fr-CA" sz="2100" i="1" noProof="0" dirty="0" err="1">
                <a:latin typeface="Dagny OT" panose="020B0504020201020104" pitchFamily="34" charset="0"/>
              </a:rPr>
              <a:t>Visualization</a:t>
            </a:r>
            <a:r>
              <a:rPr lang="fr-CA" sz="2100" i="1" noProof="0" dirty="0">
                <a:latin typeface="Dagny OT" panose="020B0504020201020104" pitchFamily="34" charset="0"/>
              </a:rPr>
              <a:t>: A </a:t>
            </a:r>
            <a:r>
              <a:rPr lang="fr-CA" sz="2100" i="1" noProof="0" dirty="0" err="1">
                <a:latin typeface="Dagny OT" panose="020B0504020201020104" pitchFamily="34" charset="0"/>
              </a:rPr>
              <a:t>Practical</a:t>
            </a:r>
            <a:r>
              <a:rPr lang="fr-CA" sz="2100" i="1" noProof="0" dirty="0">
                <a:latin typeface="Dagny OT" panose="020B0504020201020104" pitchFamily="34" charset="0"/>
              </a:rPr>
              <a:t> Introduction</a:t>
            </a:r>
            <a:r>
              <a:rPr lang="fr-CA" sz="2100" dirty="0">
                <a:latin typeface="Dagny OT" panose="020B0504020201020104" pitchFamily="34" charset="0"/>
              </a:rPr>
              <a:t>, 2018.</a:t>
            </a:r>
            <a:endParaRPr lang="fr-CA" sz="2100" noProof="0" dirty="0">
              <a:latin typeface="Dagny OT" panose="020B0504020201020104" pitchFamily="34" charset="0"/>
            </a:endParaRPr>
          </a:p>
        </p:txBody>
      </p:sp>
    </p:spTree>
    <p:extLst>
      <p:ext uri="{BB962C8B-B14F-4D97-AF65-F5344CB8AC3E}">
        <p14:creationId xmlns:p14="http://schemas.microsoft.com/office/powerpoint/2010/main" val="22189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Références</a:t>
            </a:r>
            <a:endParaRPr lang="fr-CA" dirty="0"/>
          </a:p>
        </p:txBody>
      </p:sp>
      <p:sp>
        <p:nvSpPr>
          <p:cNvPr id="3" name="Content Placeholder 2"/>
          <p:cNvSpPr>
            <a:spLocks noGrp="1"/>
          </p:cNvSpPr>
          <p:nvPr>
            <p:ph idx="1"/>
          </p:nvPr>
        </p:nvSpPr>
        <p:spPr>
          <a:xfrm>
            <a:off x="581194" y="2180498"/>
            <a:ext cx="11291719" cy="4140767"/>
          </a:xfrm>
        </p:spPr>
        <p:txBody>
          <a:bodyPr>
            <a:noAutofit/>
          </a:bodyPr>
          <a:lstStyle/>
          <a:p>
            <a:pPr marL="0" indent="0">
              <a:buNone/>
            </a:pPr>
            <a:r>
              <a:rPr lang="fr-CA" sz="2100" noProof="0" dirty="0" err="1">
                <a:latin typeface="Dagny OT" panose="020B0504020201020104" pitchFamily="34" charset="0"/>
              </a:rPr>
              <a:t>Kabacoff</a:t>
            </a:r>
            <a:r>
              <a:rPr lang="fr-CA" sz="2100" noProof="0" dirty="0">
                <a:latin typeface="Dagny OT" panose="020B0504020201020104" pitchFamily="34" charset="0"/>
              </a:rPr>
              <a:t>, </a:t>
            </a:r>
            <a:r>
              <a:rPr lang="fr-CA" sz="2100" noProof="0" dirty="0" err="1">
                <a:latin typeface="Dagny OT" panose="020B0504020201020104" pitchFamily="34" charset="0"/>
              </a:rPr>
              <a:t>R.I</a:t>
            </a:r>
            <a:r>
              <a:rPr lang="fr-CA" sz="2100" noProof="0" dirty="0">
                <a:latin typeface="Dagny OT" panose="020B0504020201020104" pitchFamily="34" charset="0"/>
              </a:rPr>
              <a:t>., </a:t>
            </a:r>
            <a:r>
              <a:rPr lang="fr-CA" sz="2100" i="1" noProof="0" dirty="0">
                <a:latin typeface="Dagny OT" panose="020B0504020201020104" pitchFamily="34" charset="0"/>
              </a:rPr>
              <a:t>R in Action, Second Edition: Data </a:t>
            </a:r>
            <a:r>
              <a:rPr lang="fr-CA" sz="2100" i="1" noProof="0" dirty="0" err="1">
                <a:latin typeface="Dagny OT" panose="020B0504020201020104" pitchFamily="34" charset="0"/>
              </a:rPr>
              <a:t>analysis</a:t>
            </a:r>
            <a:r>
              <a:rPr lang="fr-CA" sz="2100" i="1" noProof="0" dirty="0">
                <a:latin typeface="Dagny OT" panose="020B0504020201020104" pitchFamily="34" charset="0"/>
              </a:rPr>
              <a:t> and </a:t>
            </a:r>
            <a:r>
              <a:rPr lang="fr-CA" sz="2100" i="1" noProof="0" dirty="0" err="1">
                <a:latin typeface="Dagny OT" panose="020B0504020201020104" pitchFamily="34" charset="0"/>
              </a:rPr>
              <a:t>graphics</a:t>
            </a:r>
            <a:r>
              <a:rPr lang="fr-CA" sz="2100" i="1" noProof="0" dirty="0">
                <a:latin typeface="Dagny OT" panose="020B0504020201020104" pitchFamily="34" charset="0"/>
              </a:rPr>
              <a:t> </a:t>
            </a:r>
            <a:r>
              <a:rPr lang="fr-CA" sz="2100" i="1" noProof="0" dirty="0" err="1">
                <a:latin typeface="Dagny OT" panose="020B0504020201020104" pitchFamily="34" charset="0"/>
              </a:rPr>
              <a:t>with</a:t>
            </a:r>
            <a:r>
              <a:rPr lang="fr-CA" sz="2100" i="1" noProof="0" dirty="0">
                <a:latin typeface="Dagny OT" panose="020B0504020201020104" pitchFamily="34" charset="0"/>
              </a:rPr>
              <a:t> R</a:t>
            </a:r>
            <a:r>
              <a:rPr lang="fr-CA" sz="2100" noProof="0" dirty="0">
                <a:latin typeface="Dagny OT" panose="020B0504020201020104" pitchFamily="34" charset="0"/>
              </a:rPr>
              <a:t>, Live, 2011.</a:t>
            </a:r>
            <a:endParaRPr lang="fr-CA" sz="2100" noProof="0" dirty="0"/>
          </a:p>
          <a:p>
            <a:pPr marL="0" indent="0">
              <a:buNone/>
            </a:pPr>
            <a:r>
              <a:rPr lang="fr-CA" sz="2100" noProof="0" dirty="0" err="1"/>
              <a:t>Maindonald</a:t>
            </a:r>
            <a:r>
              <a:rPr lang="fr-CA" sz="2100" noProof="0" dirty="0"/>
              <a:t>, </a:t>
            </a:r>
            <a:r>
              <a:rPr lang="fr-CA" sz="2100" noProof="0" dirty="0" err="1"/>
              <a:t>J.H</a:t>
            </a:r>
            <a:r>
              <a:rPr lang="fr-CA" sz="2100" noProof="0" dirty="0"/>
              <a:t>., </a:t>
            </a:r>
            <a:r>
              <a:rPr lang="fr-CA" sz="2100" i="1" noProof="0" dirty="0" err="1"/>
              <a:t>Using</a:t>
            </a:r>
            <a:r>
              <a:rPr lang="fr-CA" sz="2100" i="1" noProof="0" dirty="0"/>
              <a:t> R for Data </a:t>
            </a:r>
            <a:r>
              <a:rPr lang="fr-CA" sz="2100" i="1" noProof="0" dirty="0" err="1"/>
              <a:t>Analysis</a:t>
            </a:r>
            <a:r>
              <a:rPr lang="fr-CA" sz="2100" i="1" noProof="0" dirty="0"/>
              <a:t> and Graphics: Introduction, Code and </a:t>
            </a:r>
            <a:r>
              <a:rPr lang="fr-CA" sz="2100" i="1" noProof="0" dirty="0" err="1"/>
              <a:t>Commentary</a:t>
            </a:r>
            <a:r>
              <a:rPr lang="fr-CA" sz="2100" noProof="0" dirty="0"/>
              <a:t>, 2008.</a:t>
            </a:r>
          </a:p>
          <a:p>
            <a:pPr marL="0" indent="0">
              <a:buNone/>
            </a:pPr>
            <a:r>
              <a:rPr lang="fr-CA" sz="2100" noProof="0" dirty="0" err="1"/>
              <a:t>Tyner</a:t>
            </a:r>
            <a:r>
              <a:rPr lang="fr-CA" sz="2100" noProof="0" dirty="0"/>
              <a:t>, S., Briatte, F. et Hofmann, H., </a:t>
            </a:r>
            <a:r>
              <a:rPr lang="fr-CA" sz="2100" i="1" noProof="0" dirty="0"/>
              <a:t>Network </a:t>
            </a:r>
            <a:r>
              <a:rPr lang="fr-CA" sz="2100" i="1" noProof="0" dirty="0" err="1"/>
              <a:t>Visualization</a:t>
            </a:r>
            <a:r>
              <a:rPr lang="fr-CA" sz="2100" i="1" noProof="0" dirty="0"/>
              <a:t> </a:t>
            </a:r>
            <a:r>
              <a:rPr lang="fr-CA" sz="2100" i="1" noProof="0" dirty="0" err="1"/>
              <a:t>with</a:t>
            </a:r>
            <a:r>
              <a:rPr lang="fr-CA" sz="2100" i="1" noProof="0" dirty="0"/>
              <a:t> ggplot2</a:t>
            </a:r>
            <a:r>
              <a:rPr lang="fr-CA" sz="2100" noProof="0" dirty="0"/>
              <a:t>, The R Journal, vol. 9(1), 2017.</a:t>
            </a:r>
          </a:p>
          <a:p>
            <a:pPr marL="0" indent="0">
              <a:buNone/>
            </a:pPr>
            <a:r>
              <a:rPr lang="fr-CA" sz="2100" noProof="0" dirty="0" err="1"/>
              <a:t>Broman</a:t>
            </a:r>
            <a:r>
              <a:rPr lang="fr-CA" sz="2100" noProof="0" dirty="0"/>
              <a:t>, K., </a:t>
            </a:r>
            <a:r>
              <a:rPr lang="fr-CA" sz="2100" i="1" noProof="0" dirty="0"/>
              <a:t>Data </a:t>
            </a:r>
            <a:r>
              <a:rPr lang="fr-CA" sz="2100" i="1" noProof="0" dirty="0" err="1"/>
              <a:t>Visualization</a:t>
            </a:r>
            <a:r>
              <a:rPr lang="fr-CA" sz="2100" i="1" noProof="0" dirty="0"/>
              <a:t> </a:t>
            </a:r>
            <a:r>
              <a:rPr lang="fr-CA" sz="2100" i="1" noProof="0" dirty="0" err="1"/>
              <a:t>with</a:t>
            </a:r>
            <a:r>
              <a:rPr lang="fr-CA" sz="2100" i="1" noProof="0" dirty="0"/>
              <a:t> ggplot2</a:t>
            </a:r>
            <a:r>
              <a:rPr lang="fr-CA" sz="2100" noProof="0" dirty="0"/>
              <a:t>, 2016.</a:t>
            </a:r>
          </a:p>
          <a:p>
            <a:pPr marL="0" indent="0">
              <a:buNone/>
            </a:pPr>
            <a:r>
              <a:rPr lang="fr-CA" sz="2100" noProof="0" dirty="0"/>
              <a:t>Robinson, D., </a:t>
            </a:r>
            <a:r>
              <a:rPr lang="fr-CA" sz="2100" i="1" noProof="0" dirty="0" err="1"/>
              <a:t>Visualizing</a:t>
            </a:r>
            <a:r>
              <a:rPr lang="fr-CA" sz="2100" i="1" noProof="0" dirty="0"/>
              <a:t> Data </a:t>
            </a:r>
            <a:r>
              <a:rPr lang="fr-CA" sz="2100" i="1" noProof="0" dirty="0" err="1"/>
              <a:t>Using</a:t>
            </a:r>
            <a:r>
              <a:rPr lang="fr-CA" sz="2100" i="1" noProof="0" dirty="0"/>
              <a:t> ggplot2</a:t>
            </a:r>
            <a:r>
              <a:rPr lang="fr-CA" sz="2100" noProof="0" dirty="0"/>
              <a:t>, à varianceexplained.org.</a:t>
            </a:r>
          </a:p>
          <a:p>
            <a:pPr marL="0" indent="0">
              <a:buNone/>
            </a:pPr>
            <a:r>
              <a:rPr lang="fr-CA" sz="2100" i="1" noProof="0" dirty="0" err="1"/>
              <a:t>Manipulating</a:t>
            </a:r>
            <a:r>
              <a:rPr lang="fr-CA" sz="2100" i="1" noProof="0" dirty="0"/>
              <a:t>, </a:t>
            </a:r>
            <a:r>
              <a:rPr lang="fr-CA" sz="2100" i="1" noProof="0" dirty="0" err="1"/>
              <a:t>analyzing</a:t>
            </a:r>
            <a:r>
              <a:rPr lang="fr-CA" sz="2100" i="1" noProof="0" dirty="0"/>
              <a:t> and </a:t>
            </a:r>
            <a:r>
              <a:rPr lang="fr-CA" sz="2100" i="1" noProof="0" dirty="0" err="1"/>
              <a:t>exporting</a:t>
            </a:r>
            <a:r>
              <a:rPr lang="fr-CA" sz="2100" i="1" noProof="0" dirty="0"/>
              <a:t> data </a:t>
            </a:r>
            <a:r>
              <a:rPr lang="fr-CA" sz="2100" i="1" noProof="0" dirty="0" err="1"/>
              <a:t>with</a:t>
            </a:r>
            <a:r>
              <a:rPr lang="fr-CA" sz="2100" i="1" noProof="0" dirty="0"/>
              <a:t> </a:t>
            </a:r>
            <a:r>
              <a:rPr lang="fr-CA" sz="2100" i="1" noProof="0" dirty="0" err="1"/>
              <a:t>tidyverse</a:t>
            </a:r>
            <a:r>
              <a:rPr lang="fr-CA" sz="2100" noProof="0" dirty="0"/>
              <a:t>, à datacarpentry.org.</a:t>
            </a:r>
          </a:p>
          <a:p>
            <a:pPr marL="0" indent="0">
              <a:buNone/>
            </a:pPr>
            <a:r>
              <a:rPr lang="fr-CA" sz="2100" noProof="0" dirty="0"/>
              <a:t>Wickham, H., </a:t>
            </a:r>
            <a:r>
              <a:rPr lang="fr-CA" sz="2100" i="1" noProof="0" dirty="0" err="1"/>
              <a:t>Tidy</a:t>
            </a:r>
            <a:r>
              <a:rPr lang="fr-CA" sz="2100" i="1" noProof="0" dirty="0"/>
              <a:t> Data</a:t>
            </a:r>
            <a:r>
              <a:rPr lang="fr-CA" sz="2100" noProof="0" dirty="0"/>
              <a:t>, Journal of </a:t>
            </a:r>
            <a:r>
              <a:rPr lang="fr-CA" sz="2100" noProof="0" dirty="0" err="1"/>
              <a:t>Statistical</a:t>
            </a:r>
            <a:r>
              <a:rPr lang="fr-CA" sz="2100" noProof="0" dirty="0"/>
              <a:t> Software, version 59, numéro 10, 2014.</a:t>
            </a:r>
          </a:p>
          <a:p>
            <a:pPr marL="0" indent="0">
              <a:buNone/>
            </a:pPr>
            <a:r>
              <a:rPr lang="fr-CA" sz="2100" noProof="0" dirty="0" err="1"/>
              <a:t>Gashim</a:t>
            </a:r>
            <a:r>
              <a:rPr lang="fr-CA" sz="2100" noProof="0" dirty="0"/>
              <a:t>, E. et </a:t>
            </a:r>
            <a:r>
              <a:rPr lang="fr-CA" sz="2100" noProof="0" dirty="0" err="1"/>
              <a:t>Boily</a:t>
            </a:r>
            <a:r>
              <a:rPr lang="fr-CA" sz="2100" noProof="0" dirty="0"/>
              <a:t>, P., </a:t>
            </a:r>
            <a:r>
              <a:rPr lang="fr-CA" sz="2100" i="1" noProof="0" dirty="0"/>
              <a:t>A ggplot2 Primer</a:t>
            </a:r>
            <a:r>
              <a:rPr lang="fr-CA" sz="2100" noProof="0" dirty="0"/>
              <a:t>, </a:t>
            </a:r>
            <a:r>
              <a:rPr lang="fr-CA" sz="2100" noProof="0" dirty="0">
                <a:hlinkClick r:id="rId3"/>
              </a:rPr>
              <a:t>data-action-lab.com</a:t>
            </a:r>
            <a:r>
              <a:rPr lang="fr-CA" sz="2100" noProof="0" dirty="0"/>
              <a:t>, 2018.</a:t>
            </a:r>
          </a:p>
        </p:txBody>
      </p:sp>
    </p:spTree>
    <p:extLst>
      <p:ext uri="{BB962C8B-B14F-4D97-AF65-F5344CB8AC3E}">
        <p14:creationId xmlns:p14="http://schemas.microsoft.com/office/powerpoint/2010/main" val="267851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B5F77A46-BCC2-6540-BF53-2B2AD2F99FB3}"/>
              </a:ext>
            </a:extLst>
          </p:cNvPr>
          <p:cNvSpPr/>
          <p:nvPr/>
        </p:nvSpPr>
        <p:spPr>
          <a:xfrm>
            <a:off x="7943849" y="192881"/>
            <a:ext cx="3986213" cy="183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CA" noProof="0" dirty="0"/>
              <a:t>GRAMMAIRE DE ggplot2</a:t>
            </a:r>
            <a:endParaRPr lang="fr-CA" sz="2400" noProof="0" dirty="0"/>
          </a:p>
        </p:txBody>
      </p:sp>
      <p:pic>
        <p:nvPicPr>
          <p:cNvPr id="5" name="Content Placeholder 4">
            <a:extLst>
              <a:ext uri="{FF2B5EF4-FFF2-40B4-BE49-F238E27FC236}">
                <a16:creationId xmlns:a16="http://schemas.microsoft.com/office/drawing/2014/main" xmlns="" id="{129CC3FB-7E7E-0644-ADF9-F8EF27235A77}"/>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83" t="2087" r="3698"/>
          <a:stretch/>
        </p:blipFill>
        <p:spPr>
          <a:xfrm>
            <a:off x="645704" y="2239436"/>
            <a:ext cx="2971800" cy="3064934"/>
          </a:xfrm>
        </p:spPr>
      </p:pic>
      <p:pic>
        <p:nvPicPr>
          <p:cNvPr id="7" name="Content Placeholder 4">
            <a:extLst>
              <a:ext uri="{FF2B5EF4-FFF2-40B4-BE49-F238E27FC236}">
                <a16:creationId xmlns:a16="http://schemas.microsoft.com/office/drawing/2014/main" xmlns="" id="{2AC8765A-23E7-1C46-8E07-AB7663F01D25}"/>
              </a:ext>
            </a:extLst>
          </p:cNvPr>
          <p:cNvPicPr>
            <a:picLocks noChangeAspect="1"/>
          </p:cNvPicPr>
          <p:nvPr/>
        </p:nvPicPr>
        <p:blipFill rotWithShape="1">
          <a:blip r:embed="rId4">
            <a:extLst>
              <a:ext uri="{28A0092B-C50C-407E-A947-70E740481C1C}">
                <a14:useLocalDpi xmlns:a14="http://schemas.microsoft.com/office/drawing/2010/main" val="0"/>
              </a:ext>
            </a:extLst>
          </a:blip>
          <a:srcRect t="27759" b="50974"/>
          <a:stretch/>
        </p:blipFill>
        <p:spPr>
          <a:xfrm>
            <a:off x="3870882" y="2239436"/>
            <a:ext cx="4054923" cy="3090334"/>
          </a:xfrm>
          <a:prstGeom prst="rect">
            <a:avLst/>
          </a:prstGeom>
        </p:spPr>
      </p:pic>
      <p:pic>
        <p:nvPicPr>
          <p:cNvPr id="8" name="Content Placeholder 4">
            <a:extLst>
              <a:ext uri="{FF2B5EF4-FFF2-40B4-BE49-F238E27FC236}">
                <a16:creationId xmlns:a16="http://schemas.microsoft.com/office/drawing/2014/main" xmlns="" id="{85E44D7A-00D5-7841-A2EE-A0B01020CF4B}"/>
              </a:ext>
            </a:extLst>
          </p:cNvPr>
          <p:cNvPicPr>
            <a:picLocks noChangeAspect="1"/>
          </p:cNvPicPr>
          <p:nvPr/>
        </p:nvPicPr>
        <p:blipFill rotWithShape="1">
          <a:blip r:embed="rId4">
            <a:extLst>
              <a:ext uri="{28A0092B-C50C-407E-A947-70E740481C1C}">
                <a14:useLocalDpi xmlns:a14="http://schemas.microsoft.com/office/drawing/2010/main" val="0"/>
              </a:ext>
            </a:extLst>
          </a:blip>
          <a:srcRect l="1571" t="48667" r="1671" b="374"/>
          <a:stretch/>
        </p:blipFill>
        <p:spPr>
          <a:xfrm>
            <a:off x="8195112" y="50789"/>
            <a:ext cx="3412066" cy="6439637"/>
          </a:xfrm>
          <a:prstGeom prst="rect">
            <a:avLst/>
          </a:prstGeom>
        </p:spPr>
      </p:pic>
      <p:sp>
        <p:nvSpPr>
          <p:cNvPr id="9" name="Rectangle 8">
            <a:extLst>
              <a:ext uri="{FF2B5EF4-FFF2-40B4-BE49-F238E27FC236}">
                <a16:creationId xmlns:a16="http://schemas.microsoft.com/office/drawing/2014/main" xmlns="" id="{E64AFDA0-41A8-0C45-8F90-15E42B4BEB4E}"/>
              </a:ext>
            </a:extLst>
          </p:cNvPr>
          <p:cNvSpPr/>
          <p:nvPr/>
        </p:nvSpPr>
        <p:spPr>
          <a:xfrm>
            <a:off x="0" y="0"/>
            <a:ext cx="3701654" cy="276999"/>
          </a:xfrm>
          <a:prstGeom prst="rect">
            <a:avLst/>
          </a:prstGeom>
        </p:spPr>
        <p:txBody>
          <a:bodyPr wrap="none">
            <a:spAutoFit/>
          </a:bodyPr>
          <a:lstStyle/>
          <a:p>
            <a:r>
              <a:rPr lang="en-US" sz="1200" dirty="0">
                <a:latin typeface="Dagny OT" panose="020B0504020201020104" pitchFamily="34" charset="77"/>
                <a:ea typeface="Helvetica Light" charset="0"/>
                <a:cs typeface="Helvetica Light" charset="0"/>
              </a:rPr>
              <a:t>[Healey, K., </a:t>
            </a:r>
            <a:r>
              <a:rPr lang="en-US" sz="1200" i="1" dirty="0">
                <a:latin typeface="Dagny OT" panose="020B0504020201020104" pitchFamily="34" charset="77"/>
                <a:ea typeface="Helvetica Light" charset="0"/>
                <a:cs typeface="Helvetica Light" charset="0"/>
              </a:rPr>
              <a:t>Data Visualization: A Practical Introduction</a:t>
            </a:r>
            <a:r>
              <a:rPr lang="en-US" sz="1200" dirty="0">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48551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geom</a:t>
            </a:r>
            <a:r>
              <a:rPr lang="fr-CA" noProof="0" dirty="0"/>
              <a:t> </a:t>
            </a:r>
            <a:endParaRPr lang="fr-CA" sz="2400" noProof="0" dirty="0"/>
          </a:p>
        </p:txBody>
      </p:sp>
      <p:sp>
        <p:nvSpPr>
          <p:cNvPr id="3" name="Content Placeholder 2"/>
          <p:cNvSpPr>
            <a:spLocks noGrp="1"/>
          </p:cNvSpPr>
          <p:nvPr>
            <p:ph idx="1"/>
          </p:nvPr>
        </p:nvSpPr>
        <p:spPr/>
        <p:txBody>
          <a:bodyPr/>
          <a:lstStyle/>
          <a:p>
            <a:pPr marL="0" indent="0" algn="just">
              <a:lnSpc>
                <a:spcPct val="100000"/>
              </a:lnSpc>
              <a:buNone/>
            </a:pPr>
            <a:r>
              <a:rPr lang="fr-CA" noProof="0" dirty="0"/>
              <a:t>La source de données et les variables sont précisées au moyen de </a:t>
            </a:r>
            <a:r>
              <a:rPr lang="fr-CA" i="1" noProof="0" dirty="0" err="1">
                <a:latin typeface="Courant" panose="02000509030000020004" pitchFamily="49" charset="0"/>
                <a:cs typeface="Courier New" panose="02070309020205020404" pitchFamily="49" charset="0"/>
              </a:rPr>
              <a:t>ggplot</a:t>
            </a:r>
            <a:r>
              <a:rPr lang="fr-CA" i="1" noProof="0" dirty="0">
                <a:latin typeface="Courant" panose="02000509030000020004" pitchFamily="49" charset="0"/>
                <a:cs typeface="Courier New" panose="02070309020205020404" pitchFamily="49" charset="0"/>
              </a:rPr>
              <a:t>()</a:t>
            </a:r>
            <a:r>
              <a:rPr lang="fr-CA" noProof="0" dirty="0">
                <a:cs typeface="Courier New" panose="02070309020205020404" pitchFamily="49" charset="0"/>
              </a:rPr>
              <a:t>.</a:t>
            </a:r>
          </a:p>
          <a:p>
            <a:pPr algn="just">
              <a:lnSpc>
                <a:spcPct val="100000"/>
              </a:lnSpc>
            </a:pPr>
            <a:endParaRPr lang="fr-CA" sz="1000" noProof="0" dirty="0">
              <a:cs typeface="Courier New" panose="02070309020205020404" pitchFamily="49" charset="0"/>
            </a:endParaRPr>
          </a:p>
          <a:p>
            <a:pPr marL="0" indent="0" algn="just">
              <a:lnSpc>
                <a:spcPct val="100000"/>
              </a:lnSpc>
              <a:buNone/>
            </a:pPr>
            <a:r>
              <a:rPr lang="fr-CA" noProof="0" dirty="0"/>
              <a:t>Les diverses fonctions </a:t>
            </a:r>
            <a:r>
              <a:rPr lang="fr-CA" i="1" noProof="0" dirty="0" err="1">
                <a:cs typeface="Courier New" panose="02070309020205020404" pitchFamily="49" charset="0"/>
              </a:rPr>
              <a:t>geom</a:t>
            </a:r>
            <a:r>
              <a:rPr lang="fr-CA" noProof="0" dirty="0">
                <a:cs typeface="Courier New" panose="02070309020205020404" pitchFamily="49" charset="0"/>
              </a:rPr>
              <a:t> précisent la </a:t>
            </a:r>
            <a:r>
              <a:rPr lang="fr-CA" b="1" dirty="0">
                <a:cs typeface="Courier New" panose="02070309020205020404" pitchFamily="49" charset="0"/>
              </a:rPr>
              <a:t>manière</a:t>
            </a:r>
            <a:r>
              <a:rPr lang="fr-CA" noProof="0" dirty="0"/>
              <a:t> dont ces variables seront représentées visuellement :</a:t>
            </a:r>
          </a:p>
          <a:p>
            <a:pPr lvl="1" algn="just">
              <a:lnSpc>
                <a:spcPct val="100000"/>
              </a:lnSpc>
            </a:pPr>
            <a:r>
              <a:rPr lang="fr-CA" noProof="0" dirty="0"/>
              <a:t>au moyen de points, de barres, de lignes, de zones </a:t>
            </a:r>
            <a:r>
              <a:rPr lang="fr-CA" dirty="0"/>
              <a:t>ombragées</a:t>
            </a:r>
            <a:r>
              <a:rPr lang="fr-CA" noProof="0" dirty="0"/>
              <a:t>, etc.</a:t>
            </a:r>
          </a:p>
          <a:p>
            <a:pPr algn="just">
              <a:lnSpc>
                <a:spcPct val="100000"/>
              </a:lnSpc>
            </a:pPr>
            <a:endParaRPr lang="fr-CA" sz="1000" noProof="0" dirty="0"/>
          </a:p>
          <a:p>
            <a:pPr marL="0" indent="0" algn="just">
              <a:lnSpc>
                <a:spcPct val="100000"/>
              </a:lnSpc>
              <a:buNone/>
            </a:pPr>
            <a:r>
              <a:rPr lang="fr-CA" noProof="0" dirty="0"/>
              <a:t>Il existe présentement 37 géométries.</a:t>
            </a:r>
          </a:p>
        </p:txBody>
      </p:sp>
      <p:sp>
        <p:nvSpPr>
          <p:cNvPr id="4" name="Rectangle 3">
            <a:extLst>
              <a:ext uri="{FF2B5EF4-FFF2-40B4-BE49-F238E27FC236}">
                <a16:creationId xmlns:a16="http://schemas.microsoft.com/office/drawing/2014/main" xmlns="" id="{D89CCB08-1003-6D44-9750-6A0DBCF451E7}"/>
              </a:ext>
            </a:extLst>
          </p:cNvPr>
          <p:cNvSpPr/>
          <p:nvPr/>
        </p:nvSpPr>
        <p:spPr>
          <a:xfrm>
            <a:off x="0" y="6581001"/>
            <a:ext cx="1243995" cy="276999"/>
          </a:xfrm>
          <a:prstGeom prst="rect">
            <a:avLst/>
          </a:prstGeom>
        </p:spPr>
        <p:txBody>
          <a:bodyPr wrap="none">
            <a:spAutoFit/>
          </a:bodyPr>
          <a:lstStyle/>
          <a:p>
            <a:r>
              <a:rPr lang="fr-CA" sz="1200" dirty="0">
                <a:latin typeface="Helvetica Light" charset="0"/>
                <a:ea typeface="Helvetica Light" charset="0"/>
                <a:cs typeface="Helvetica Light" charset="0"/>
              </a:rPr>
              <a:t>*non nécessaire</a:t>
            </a:r>
          </a:p>
        </p:txBody>
      </p:sp>
    </p:spTree>
    <p:extLst>
      <p:ext uri="{BB962C8B-B14F-4D97-AF65-F5344CB8AC3E}">
        <p14:creationId xmlns:p14="http://schemas.microsoft.com/office/powerpoint/2010/main" val="423787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noProof="0" dirty="0"/>
              <a:t>GRAMMAIRE DE ggplot2 – </a:t>
            </a:r>
            <a:r>
              <a:rPr lang="fr-CA" noProof="0" dirty="0" err="1"/>
              <a:t>geom</a:t>
            </a:r>
            <a:endParaRPr lang="fr-CA" sz="2400" noProof="0" dirty="0"/>
          </a:p>
        </p:txBody>
      </p:sp>
      <p:pic>
        <p:nvPicPr>
          <p:cNvPr id="6" name="Content Placeholder 5">
            <a:extLst>
              <a:ext uri="{FF2B5EF4-FFF2-40B4-BE49-F238E27FC236}">
                <a16:creationId xmlns:a16="http://schemas.microsoft.com/office/drawing/2014/main" xmlns="" id="{CD6AD183-29D6-3247-B817-5964D2A438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74"/>
          <a:stretch/>
        </p:blipFill>
        <p:spPr>
          <a:xfrm>
            <a:off x="1112996" y="1864183"/>
            <a:ext cx="9966007" cy="4486741"/>
          </a:xfrm>
        </p:spPr>
      </p:pic>
    </p:spTree>
    <p:extLst>
      <p:ext uri="{BB962C8B-B14F-4D97-AF65-F5344CB8AC3E}">
        <p14:creationId xmlns:p14="http://schemas.microsoft.com/office/powerpoint/2010/main" val="423332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a22031453035a604517b7f&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1540</TotalTime>
  <Words>2651</Words>
  <Application>Microsoft Office PowerPoint</Application>
  <PresentationFormat>Widescreen</PresentationFormat>
  <Paragraphs>326</Paragraphs>
  <Slides>61</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Calibri</vt:lpstr>
      <vt:lpstr>Courant</vt:lpstr>
      <vt:lpstr>Courier New</vt:lpstr>
      <vt:lpstr>Dagny OT</vt:lpstr>
      <vt:lpstr>Gill Sans MT</vt:lpstr>
      <vt:lpstr>Helvetica</vt:lpstr>
      <vt:lpstr>Helvetica Light</vt:lpstr>
      <vt:lpstr>Wingdings</vt:lpstr>
      <vt:lpstr>Wingdings 2</vt:lpstr>
      <vt:lpstr>Dividend</vt:lpstr>
      <vt:lpstr>CONCEPTS AVANCÉS DE LA VISUALISATION DES DONNÉES ET DE LA CRÉATION DE RAPPORTS</vt:lpstr>
      <vt:lpstr>APERÇU</vt:lpstr>
      <vt:lpstr>ObjectiFs D’APPRENTISSAGE</vt:lpstr>
      <vt:lpstr>VISUALISATION DES DONNÉES AVEC GGPLOT2</vt:lpstr>
      <vt:lpstr>GRAPHIQUES EN LANGAGE R</vt:lpstr>
      <vt:lpstr>INTRODUCTION À ggplot2</vt:lpstr>
      <vt:lpstr>GRAMMAIRE DE ggplot2</vt:lpstr>
      <vt:lpstr>GRAMMAIRE DE ggplot2 – geom </vt:lpstr>
      <vt:lpstr>GRAMMAIRE DE ggplot2 – geom</vt:lpstr>
      <vt:lpstr>GRAMMAIRE DE ggplot2 – geom</vt:lpstr>
      <vt:lpstr>GRAMMAIRE DE ggplot2 – geom()</vt:lpstr>
      <vt:lpstr>GRAMMAIRE DE ggplot2 – geom()</vt:lpstr>
      <vt:lpstr>Grammaire de ggplot2 – geom()</vt:lpstr>
      <vt:lpstr>Grammaire de ggplot2 – geom()</vt:lpstr>
      <vt:lpstr>Grammaire de ggplot2 – geom()</vt:lpstr>
      <vt:lpstr>Grammaire de ggplot2 – esTHÉTIQUE</vt:lpstr>
      <vt:lpstr>Grammaire de ggplot2 – esTHÉTIque </vt:lpstr>
      <vt:lpstr>Grammaire de ggplot2 – aes()</vt:lpstr>
      <vt:lpstr>Grammaire de ggplot2 – aes()</vt:lpstr>
      <vt:lpstr>Grammaire de ggplot2 – aes()</vt:lpstr>
      <vt:lpstr>Grammaire de ggplot2 – facetTES </vt:lpstr>
      <vt:lpstr>Grammaire de ggplot2 – facet_WRAP()</vt:lpstr>
      <vt:lpstr>Grammaire de ggplot2 – facet_WRAP()</vt:lpstr>
      <vt:lpstr>Grammaire de ggplot2 – facet_GRID()</vt:lpstr>
      <vt:lpstr>Grammaire de ggplot2 – facet_GRID()</vt:lpstr>
      <vt:lpstr>EXERCICES</vt:lpstr>
      <vt:lpstr>INTRODUCTION AUX TABLEAUX DE BORD</vt:lpstr>
      <vt:lpstr>RAPPORT ET DÉPLOIEMENT</vt:lpstr>
      <vt:lpstr>RAPPORT ET DÉPLOIEMENT</vt:lpstr>
      <vt:lpstr>DISCUSSION</vt:lpstr>
      <vt:lpstr>TABLEAUX DE BORD</vt:lpstr>
      <vt:lpstr>QUELQUES Questions À PRENDRE EN COMPTE</vt:lpstr>
      <vt:lpstr>LIGNES DIRECTRICES LIÉES À LA CONCEPTION D’UN TABLEAU DE BORD</vt:lpstr>
      <vt:lpstr>PowerPoint Presentation</vt:lpstr>
      <vt:lpstr>TABLEAU DE BORD DES PARAMÈTRES LIÉS AUX COURS – ScÉnario</vt:lpstr>
      <vt:lpstr>TABLEAU DE BORD DES PARAMÈTRES LIÉS AUX COURS – DONNÉES</vt:lpstr>
      <vt:lpstr>TABLEAU DE BORD DES PARAMÈTRES LIÉS AUX COURS – DONNÉES</vt:lpstr>
      <vt:lpstr>PowerPoint Presentation</vt:lpstr>
      <vt:lpstr>TABLEAU DE BORD DES PARAMÈTRES LIÉS AUX COURS – POINTS FORTS</vt:lpstr>
      <vt:lpstr>DISCUSSION</vt:lpstr>
      <vt:lpstr>eXERCICE</vt:lpstr>
      <vt:lpstr>PowerPoint Presentation</vt:lpstr>
      <vt:lpstr>PowerPoint Presentation</vt:lpstr>
      <vt:lpstr>PowerPoint Presentation</vt:lpstr>
      <vt:lpstr>PowerPoint Presentation</vt:lpstr>
      <vt:lpstr>PowerPoint Presentation</vt:lpstr>
      <vt:lpstr>PowerPoint Presentation</vt:lpstr>
      <vt:lpstr>QUELS EN SONT LES DÉFAUTS?</vt:lpstr>
      <vt:lpstr>eXERCICE </vt:lpstr>
      <vt:lpstr>MATIÈRE SUPPLÉMENTAIRE</vt:lpstr>
      <vt:lpstr>ÉLÉMENTS DE LA CONCEPTION D’UN TABLEAU DE BORD</vt:lpstr>
      <vt:lpstr>COMMENT VISUALISEREZ-VOUS LES DONNÉES?</vt:lpstr>
      <vt:lpstr>QUEL Type DE DONNÉES AFFICHEREZ-VOUS?</vt:lpstr>
      <vt:lpstr>ÉLÉMENTS D’UNE ANALYSE (I)</vt:lpstr>
      <vt:lpstr>ÉLÉMENTS D’UNE ANALYSE (II)</vt:lpstr>
      <vt:lpstr>QUELQUES Questions POUR TERMINER</vt:lpstr>
      <vt:lpstr>RÉFÉRENCES</vt:lpstr>
      <vt:lpstr>RÉfÉrences</vt:lpstr>
      <vt:lpstr>RÉfÉrences</vt:lpstr>
      <vt:lpstr>RÉfÉrences</vt:lpstr>
      <vt:lpstr>Références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Dominic Finn</cp:lastModifiedBy>
  <cp:revision>242</cp:revision>
  <cp:lastPrinted>2019-03-25T20:00:57Z</cp:lastPrinted>
  <dcterms:created xsi:type="dcterms:W3CDTF">2018-12-12T19:39:04Z</dcterms:created>
  <dcterms:modified xsi:type="dcterms:W3CDTF">2019-04-04T14:26:46Z</dcterms:modified>
</cp:coreProperties>
</file>